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9" r:id="rId3"/>
    <p:sldId id="260" r:id="rId4"/>
    <p:sldId id="257" r:id="rId5"/>
    <p:sldId id="258" r:id="rId6"/>
    <p:sldId id="261" r:id="rId7"/>
    <p:sldId id="262" r:id="rId8"/>
    <p:sldId id="264" r:id="rId9"/>
    <p:sldId id="265" r:id="rId10"/>
    <p:sldId id="266" r:id="rId11"/>
    <p:sldId id="271" r:id="rId12"/>
    <p:sldId id="267" r:id="rId13"/>
    <p:sldId id="269" r:id="rId14"/>
    <p:sldId id="272" r:id="rId15"/>
    <p:sldId id="273" r:id="rId16"/>
    <p:sldId id="274" r:id="rId17"/>
    <p:sldId id="277" r:id="rId18"/>
    <p:sldId id="283" r:id="rId19"/>
    <p:sldId id="28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94677" autoAdjust="0"/>
  </p:normalViewPr>
  <p:slideViewPr>
    <p:cSldViewPr>
      <p:cViewPr varScale="1">
        <p:scale>
          <a:sx n="88" d="100"/>
          <a:sy n="88" d="100"/>
        </p:scale>
        <p:origin x="-696"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16012" y="1904999"/>
            <a:ext cx="6938963" cy="1582271"/>
          </a:xfrm>
        </p:spPr>
        <p:txBody>
          <a:bodyPr anchor="b" anchorCtr="0"/>
          <a:lstStyle>
            <a:lvl1pPr>
              <a:lnSpc>
                <a:spcPct val="95000"/>
              </a:lnSpc>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116013" y="3487271"/>
            <a:ext cx="6938961" cy="1143000"/>
          </a:xfrm>
        </p:spPr>
        <p:txBody>
          <a:bodyPr/>
          <a:lstStyle>
            <a:lvl1pPr marL="0" indent="0" algn="ctr">
              <a:spcBef>
                <a:spcPts val="300"/>
              </a:spcBef>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07741" y="5715000"/>
            <a:ext cx="2133600" cy="275478"/>
          </a:xfrm>
        </p:spPr>
        <p:txBody>
          <a:bodyPr/>
          <a:lstStyle>
            <a:lvl1pPr>
              <a:defRPr>
                <a:solidFill>
                  <a:schemeClr val="bg2">
                    <a:lumMod val="60000"/>
                    <a:lumOff val="40000"/>
                  </a:schemeClr>
                </a:solidFill>
              </a:defRPr>
            </a:lvl1pPr>
          </a:lstStyle>
          <a:p>
            <a:fld id="{1B51097E-6682-49A4-98FF-69A35B29841C}" type="datetimeFigureOut">
              <a:rPr lang="en-US" smtClean="0"/>
              <a:t>9/29/15</a:t>
            </a:fld>
            <a:endParaRPr lang="en-US"/>
          </a:p>
        </p:txBody>
      </p:sp>
      <p:sp>
        <p:nvSpPr>
          <p:cNvPr id="5" name="Footer Placeholder 4"/>
          <p:cNvSpPr>
            <a:spLocks noGrp="1"/>
          </p:cNvSpPr>
          <p:nvPr>
            <p:ph type="ftr" sz="quarter" idx="11"/>
          </p:nvPr>
        </p:nvSpPr>
        <p:spPr>
          <a:xfrm>
            <a:off x="1102659" y="5715000"/>
            <a:ext cx="2895600" cy="275478"/>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5715000"/>
            <a:ext cx="457200" cy="275478"/>
          </a:xfrm>
        </p:spPr>
        <p:txBody>
          <a:bodyPr/>
          <a:lstStyle>
            <a:lvl1pPr>
              <a:defRPr>
                <a:solidFill>
                  <a:schemeClr val="bg2">
                    <a:lumMod val="60000"/>
                    <a:lumOff val="40000"/>
                  </a:schemeClr>
                </a:solidFill>
              </a:defRPr>
            </a:lvl1pPr>
          </a:lstStyle>
          <a:p>
            <a:fld id="{82CFCB3E-5019-4A19-B69A-411C7B32698C}" type="slidenum">
              <a:rPr lang="en-US" smtClean="0"/>
              <a:t>‹#›</a:t>
            </a:fld>
            <a:endParaRPr lang="en-US"/>
          </a:p>
        </p:txBody>
      </p:sp>
      <p:pic>
        <p:nvPicPr>
          <p:cNvPr id="9" name="Picture 8" descr="coverAccentBottom.png"/>
          <p:cNvPicPr>
            <a:picLocks noChangeAspect="1"/>
          </p:cNvPicPr>
          <p:nvPr/>
        </p:nvPicPr>
        <p:blipFill>
          <a:blip r:embed="rId3"/>
          <a:stretch>
            <a:fillRect/>
          </a:stretch>
        </p:blipFill>
        <p:spPr>
          <a:xfrm>
            <a:off x="914400" y="4686766"/>
            <a:ext cx="7315200" cy="400705"/>
          </a:xfrm>
          <a:prstGeom prst="rect">
            <a:avLst/>
          </a:prstGeom>
        </p:spPr>
      </p:pic>
      <p:pic>
        <p:nvPicPr>
          <p:cNvPr id="10" name="Picture 9" descr="coverAccentTop.png"/>
          <p:cNvPicPr>
            <a:picLocks noChangeAspect="1"/>
          </p:cNvPicPr>
          <p:nvPr/>
        </p:nvPicPr>
        <p:blipFill>
          <a:blip r:embed="rId4"/>
          <a:stretch>
            <a:fillRect/>
          </a:stretch>
        </p:blipFill>
        <p:spPr>
          <a:xfrm>
            <a:off x="914400" y="1619136"/>
            <a:ext cx="7315200" cy="39138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4754083" y="673398"/>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4754083" y="5636584"/>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7774169" y="5636584"/>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7774169" y="673398"/>
            <a:ext cx="742950" cy="361950"/>
          </a:xfrm>
          <a:prstGeom prst="rect">
            <a:avLst/>
          </a:prstGeom>
          <a:noFill/>
        </p:spPr>
      </p:pic>
      <p:sp>
        <p:nvSpPr>
          <p:cNvPr id="2" name="Title 1"/>
          <p:cNvSpPr>
            <a:spLocks noGrp="1"/>
          </p:cNvSpPr>
          <p:nvPr>
            <p:ph type="title"/>
          </p:nvPr>
        </p:nvSpPr>
        <p:spPr>
          <a:xfrm>
            <a:off x="838200" y="914400"/>
            <a:ext cx="3429000" cy="1371600"/>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081121" y="914400"/>
            <a:ext cx="3108960" cy="4815841"/>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2667001"/>
            <a:ext cx="3429000" cy="2895600"/>
          </a:xfrm>
        </p:spPr>
        <p:txBody>
          <a:bodyPr vert="horz" lIns="91440" tIns="45720" rIns="91440" bIns="45720" rtlCol="0">
            <a:normAutofit/>
          </a:bodyPr>
          <a:lstStyle>
            <a:lvl1pPr marL="0" indent="0" algn="ctr">
              <a:spcBef>
                <a:spcPts val="500"/>
              </a:spcBef>
              <a:buNone/>
              <a:defRPr lang="en-US" sz="18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1B51097E-6682-49A4-98FF-69A35B29841C}" type="datetimeFigureOut">
              <a:rPr lang="en-US" smtClean="0"/>
              <a:t>9/29/15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FCB3E-5019-4A19-B69A-411C7B32698C}" type="slidenum">
              <a:rPr lang="en-US" smtClean="0"/>
              <a:t>‹#›</a:t>
            </a:fld>
            <a:endParaRPr lang="en-US"/>
          </a:p>
        </p:txBody>
      </p:sp>
      <p:pic>
        <p:nvPicPr>
          <p:cNvPr id="8" name="Picture 2" descr="captionAccent.png"/>
          <p:cNvPicPr>
            <a:picLocks noChangeAspect="1" noChangeArrowheads="1"/>
          </p:cNvPicPr>
          <p:nvPr/>
        </p:nvPicPr>
        <p:blipFill>
          <a:blip r:embed="rId4"/>
          <a:srcRect/>
          <a:stretch>
            <a:fillRect/>
          </a:stretch>
        </p:blipFill>
        <p:spPr bwMode="auto">
          <a:xfrm>
            <a:off x="838200" y="2326341"/>
            <a:ext cx="3429000" cy="240307"/>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1752600" y="565897"/>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1752600" y="4128247"/>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6648450" y="4128247"/>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6648450"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286000" y="780826"/>
            <a:ext cx="45720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1B51097E-6682-49A4-98FF-69A35B29841C}" type="datetimeFigureOut">
              <a:rPr lang="en-US" smtClean="0"/>
              <a:t>9/29/15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FCB3E-5019-4A19-B69A-411C7B32698C}" type="slidenum">
              <a:rPr lang="en-US" smtClean="0"/>
              <a:t>‹#›</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pic>
        <p:nvPicPr>
          <p:cNvPr id="15" name="Picture 3" descr="scrollwork-Bottom.png"/>
          <p:cNvPicPr>
            <a:picLocks noChangeAspect="1" noChangeArrowheads="1"/>
          </p:cNvPicPr>
          <p:nvPr/>
        </p:nvPicPr>
        <p:blipFill>
          <a:blip r:embed="rId2"/>
          <a:srcRect/>
          <a:stretch>
            <a:fillRect/>
          </a:stretch>
        </p:blipFill>
        <p:spPr bwMode="auto">
          <a:xfrm flipH="1">
            <a:off x="993402" y="4128247"/>
            <a:ext cx="742950" cy="361950"/>
          </a:xfrm>
          <a:prstGeom prst="rect">
            <a:avLst/>
          </a:prstGeom>
          <a:noFill/>
        </p:spPr>
      </p:pic>
      <p:pic>
        <p:nvPicPr>
          <p:cNvPr id="4099" name="Picture 3" descr="scrollwork-Bottom.png"/>
          <p:cNvPicPr>
            <a:picLocks noChangeAspect="1" noChangeArrowheads="1"/>
          </p:cNvPicPr>
          <p:nvPr/>
        </p:nvPicPr>
        <p:blipFill>
          <a:blip r:embed="rId2"/>
          <a:srcRect/>
          <a:stretch>
            <a:fillRect/>
          </a:stretch>
        </p:blipFill>
        <p:spPr bwMode="auto">
          <a:xfrm>
            <a:off x="7407649" y="4128247"/>
            <a:ext cx="742950" cy="361950"/>
          </a:xfrm>
          <a:prstGeom prst="rect">
            <a:avLst/>
          </a:prstGeom>
          <a:noFill/>
        </p:spPr>
      </p:pic>
      <p:pic>
        <p:nvPicPr>
          <p:cNvPr id="12" name="Picture 2" descr="scrollwork-Top.png"/>
          <p:cNvPicPr>
            <a:picLocks noChangeAspect="1" noChangeArrowheads="1"/>
          </p:cNvPicPr>
          <p:nvPr/>
        </p:nvPicPr>
        <p:blipFill>
          <a:blip r:embed="rId3"/>
          <a:srcRect/>
          <a:stretch>
            <a:fillRect/>
          </a:stretch>
        </p:blipFill>
        <p:spPr bwMode="auto">
          <a:xfrm flipH="1">
            <a:off x="993402" y="565897"/>
            <a:ext cx="742950" cy="361950"/>
          </a:xfrm>
          <a:prstGeom prst="rect">
            <a:avLst/>
          </a:prstGeom>
          <a:noFill/>
        </p:spPr>
      </p:pic>
      <p:pic>
        <p:nvPicPr>
          <p:cNvPr id="4098" name="Picture 2" descr="scrollwork-Top.png"/>
          <p:cNvPicPr>
            <a:picLocks noChangeAspect="1" noChangeArrowheads="1"/>
          </p:cNvPicPr>
          <p:nvPr/>
        </p:nvPicPr>
        <p:blipFill>
          <a:blip r:embed="rId3"/>
          <a:srcRect/>
          <a:stretch>
            <a:fillRect/>
          </a:stretch>
        </p:blipFill>
        <p:spPr bwMode="auto">
          <a:xfrm>
            <a:off x="7407649"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1B51097E-6682-49A4-98FF-69A35B29841C}" type="datetimeFigureOut">
              <a:rPr lang="en-US" smtClean="0"/>
              <a:t>9/29/15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FCB3E-5019-4A19-B69A-411C7B32698C}" type="slidenum">
              <a:rPr lang="en-US" smtClean="0"/>
              <a:t>‹#›</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
        <p:nvSpPr>
          <p:cNvPr id="14" name="Picture Placeholder 2"/>
          <p:cNvSpPr>
            <a:spLocks noGrp="1"/>
          </p:cNvSpPr>
          <p:nvPr>
            <p:ph type="pic" idx="13"/>
          </p:nvPr>
        </p:nvSpPr>
        <p:spPr>
          <a:xfrm>
            <a:off x="4912659"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2084294"/>
            <a:ext cx="7543800" cy="3639670"/>
          </a:xfrm>
        </p:spPr>
        <p:txBody>
          <a:bodyPr vert="eaVert"/>
          <a:lstStyle>
            <a:lvl5pPr>
              <a:defRPr/>
            </a:lvl5pPr>
            <a:lvl6pPr marL="2286000">
              <a:defRPr/>
            </a:lvl6pPr>
            <a:lvl7pPr marL="2286000">
              <a:defRPr/>
            </a:lvl7pPr>
            <a:lvl8pPr marL="2286000">
              <a:defRPr/>
            </a:lvl8pPr>
            <a:lvl9pPr marL="22860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51097E-6682-49A4-98FF-69A35B29841C}" type="datetimeFigureOut">
              <a:rPr lang="en-US" smtClean="0"/>
              <a:t>9/29/15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FCB3E-5019-4A19-B69A-411C7B32698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922048"/>
            <a:ext cx="1676400" cy="4814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922048"/>
            <a:ext cx="5638800" cy="481488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51097E-6682-49A4-98FF-69A35B29841C}" type="datetimeFigureOut">
              <a:rPr lang="en-US" smtClean="0"/>
              <a:t>9/29/15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FCB3E-5019-4A19-B69A-411C7B32698C}" type="slidenum">
              <a:rPr lang="en-US" smtClean="0"/>
              <a:t>‹#›</a:t>
            </a:fld>
            <a:endParaRPr lang="en-US"/>
          </a:p>
        </p:txBody>
      </p:sp>
      <p:pic>
        <p:nvPicPr>
          <p:cNvPr id="5122" name="Picture 2" descr="verticalAccent.png"/>
          <p:cNvPicPr>
            <a:picLocks noChangeAspect="1" noChangeArrowheads="1"/>
          </p:cNvPicPr>
          <p:nvPr/>
        </p:nvPicPr>
        <p:blipFill>
          <a:blip r:embed="rId2"/>
          <a:srcRect/>
          <a:stretch>
            <a:fillRect/>
          </a:stretch>
        </p:blipFill>
        <p:spPr bwMode="auto">
          <a:xfrm>
            <a:off x="6626225" y="860612"/>
            <a:ext cx="247364" cy="493776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51097E-6682-49A4-98FF-69A35B29841C}" type="datetimeFigureOut">
              <a:rPr lang="en-US" smtClean="0"/>
              <a:t>9/29/15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FCB3E-5019-4A19-B69A-411C7B32698C}" type="slidenum">
              <a:rPr lang="en-US" smtClean="0"/>
              <a:t>‹#›</a:t>
            </a:fld>
            <a:endParaRPr lang="en-US"/>
          </a:p>
        </p:txBody>
      </p:sp>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02519" y="4038600"/>
            <a:ext cx="6938963" cy="1174376"/>
          </a:xfrm>
        </p:spPr>
        <p:txBody>
          <a:bodyPr anchor="b" anchorCtr="0">
            <a:noAutofit/>
          </a:bodyPr>
          <a:lstStyle>
            <a:lvl1pPr>
              <a:lnSpc>
                <a:spcPct val="95000"/>
              </a:lnSpc>
              <a:defRPr sz="5200"/>
            </a:lvl1pPr>
          </a:lstStyle>
          <a:p>
            <a:r>
              <a:rPr lang="en-US" smtClean="0"/>
              <a:t>Click to edit Master title style</a:t>
            </a:r>
            <a:endParaRPr lang="en-US" dirty="0"/>
          </a:p>
        </p:txBody>
      </p:sp>
      <p:sp>
        <p:nvSpPr>
          <p:cNvPr id="3" name="Subtitle 2"/>
          <p:cNvSpPr>
            <a:spLocks noGrp="1"/>
          </p:cNvSpPr>
          <p:nvPr>
            <p:ph type="subTitle" idx="1"/>
          </p:nvPr>
        </p:nvSpPr>
        <p:spPr>
          <a:xfrm>
            <a:off x="1102520" y="5212977"/>
            <a:ext cx="6938961" cy="775447"/>
          </a:xfrm>
        </p:spPr>
        <p:txBody>
          <a:bodyPr>
            <a:normAutofit/>
          </a:bodyPr>
          <a:lstStyle>
            <a:lvl1pPr marL="0" indent="0" algn="ctr">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07741" y="6214969"/>
            <a:ext cx="2133600" cy="275478"/>
          </a:xfrm>
        </p:spPr>
        <p:txBody>
          <a:bodyPr/>
          <a:lstStyle>
            <a:lvl1pPr>
              <a:defRPr>
                <a:solidFill>
                  <a:schemeClr val="bg2">
                    <a:lumMod val="60000"/>
                    <a:lumOff val="40000"/>
                  </a:schemeClr>
                </a:solidFill>
              </a:defRPr>
            </a:lvl1pPr>
          </a:lstStyle>
          <a:p>
            <a:fld id="{1B51097E-6682-49A4-98FF-69A35B29841C}" type="datetimeFigureOut">
              <a:rPr lang="en-US" smtClean="0"/>
              <a:t>9/29/15</a:t>
            </a:fld>
            <a:endParaRPr lang="en-US"/>
          </a:p>
        </p:txBody>
      </p:sp>
      <p:sp>
        <p:nvSpPr>
          <p:cNvPr id="5" name="Footer Placeholder 4"/>
          <p:cNvSpPr>
            <a:spLocks noGrp="1"/>
          </p:cNvSpPr>
          <p:nvPr>
            <p:ph type="ftr" sz="quarter" idx="11"/>
          </p:nvPr>
        </p:nvSpPr>
        <p:spPr>
          <a:xfrm>
            <a:off x="1102659" y="6214969"/>
            <a:ext cx="2895600" cy="275478"/>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6214969"/>
            <a:ext cx="457200" cy="275478"/>
          </a:xfrm>
        </p:spPr>
        <p:txBody>
          <a:bodyPr/>
          <a:lstStyle>
            <a:lvl1pPr>
              <a:defRPr>
                <a:solidFill>
                  <a:schemeClr val="bg2">
                    <a:lumMod val="60000"/>
                    <a:lumOff val="40000"/>
                  </a:schemeClr>
                </a:solidFill>
              </a:defRPr>
            </a:lvl1pPr>
          </a:lstStyle>
          <a:p>
            <a:fld id="{82CFCB3E-5019-4A19-B69A-411C7B32698C}" type="slidenum">
              <a:rPr lang="en-US" smtClean="0"/>
              <a:t>‹#›</a:t>
            </a:fld>
            <a:endParaRPr lang="en-US"/>
          </a:p>
        </p:txBody>
      </p:sp>
      <p:pic>
        <p:nvPicPr>
          <p:cNvPr id="9" name="Picture 8" descr="coverAccentBottom.png"/>
          <p:cNvPicPr>
            <a:picLocks noChangeAspect="1"/>
          </p:cNvPicPr>
          <p:nvPr/>
        </p:nvPicPr>
        <p:blipFill>
          <a:blip r:embed="rId3"/>
          <a:stretch>
            <a:fillRect/>
          </a:stretch>
        </p:blipFill>
        <p:spPr>
          <a:xfrm>
            <a:off x="914400" y="3915801"/>
            <a:ext cx="7315200" cy="400705"/>
          </a:xfrm>
          <a:prstGeom prst="rect">
            <a:avLst/>
          </a:prstGeom>
        </p:spPr>
      </p:pic>
      <p:sp>
        <p:nvSpPr>
          <p:cNvPr id="11" name="Picture Placeholder 2"/>
          <p:cNvSpPr>
            <a:spLocks noGrp="1"/>
          </p:cNvSpPr>
          <p:nvPr>
            <p:ph type="pic" idx="13"/>
          </p:nvPr>
        </p:nvSpPr>
        <p:spPr>
          <a:xfrm>
            <a:off x="1188720" y="1004455"/>
            <a:ext cx="6766560" cy="2729345"/>
          </a:xfrm>
          <a:solidFill>
            <a:schemeClr val="bg2"/>
          </a:solidFill>
          <a:ln w="127000">
            <a:solidFill>
              <a:schemeClr val="tx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6012" y="1904998"/>
            <a:ext cx="6938964" cy="1582271"/>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600" kern="1200">
                <a:solidFill>
                  <a:schemeClr val="tx1"/>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16012" y="3487271"/>
            <a:ext cx="6938960" cy="1143000"/>
          </a:xfrm>
        </p:spPr>
        <p:txBody>
          <a:bodyPr vert="horz" lIns="91440" tIns="45720" rIns="91440" bIns="45720" rtlCol="0">
            <a:normAutofit/>
          </a:bodyPr>
          <a:lstStyle>
            <a:lvl1pPr marL="0" indent="0" algn="ctr" defTabSz="914400" rtl="0" eaLnBrk="1" latinLnBrk="0" hangingPunct="1">
              <a:spcBef>
                <a:spcPts val="300"/>
              </a:spcBef>
              <a:buSzPct val="100000"/>
              <a:buFont typeface="Wingdings" pitchFamily="2" charset="2"/>
              <a:buNone/>
              <a:defRPr lang="en-US" sz="1800" kern="1200" smtClean="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51097E-6682-49A4-98FF-69A35B29841C}" type="datetimeFigureOut">
              <a:rPr lang="en-US" smtClean="0"/>
              <a:t>9/29/15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FCB3E-5019-4A19-B69A-411C7B32698C}" type="slidenum">
              <a:rPr lang="en-US" smtClean="0"/>
              <a:t>‹#›</a:t>
            </a:fld>
            <a:endParaRPr lang="en-US"/>
          </a:p>
        </p:txBody>
      </p:sp>
      <p:pic>
        <p:nvPicPr>
          <p:cNvPr id="1026" name="Picture 2" descr="SectionAccentTop.png"/>
          <p:cNvPicPr>
            <a:picLocks noChangeAspect="1" noChangeArrowheads="1"/>
          </p:cNvPicPr>
          <p:nvPr/>
        </p:nvPicPr>
        <p:blipFill>
          <a:blip r:embed="rId2"/>
          <a:srcRect/>
          <a:stretch>
            <a:fillRect/>
          </a:stretch>
        </p:blipFill>
        <p:spPr bwMode="auto">
          <a:xfrm>
            <a:off x="914400" y="1618488"/>
            <a:ext cx="7315200" cy="356382"/>
          </a:xfrm>
          <a:prstGeom prst="rect">
            <a:avLst/>
          </a:prstGeom>
          <a:noFill/>
        </p:spPr>
      </p:pic>
      <p:pic>
        <p:nvPicPr>
          <p:cNvPr id="1027" name="Picture 3" descr="SectionAccentBottom.png"/>
          <p:cNvPicPr>
            <a:picLocks noChangeAspect="1" noChangeArrowheads="1"/>
          </p:cNvPicPr>
          <p:nvPr/>
        </p:nvPicPr>
        <p:blipFill>
          <a:blip r:embed="rId3"/>
          <a:srcRect/>
          <a:stretch>
            <a:fillRect/>
          </a:stretch>
        </p:blipFill>
        <p:spPr bwMode="auto">
          <a:xfrm>
            <a:off x="914400" y="4690872"/>
            <a:ext cx="7315200" cy="356382"/>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926106"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5013" indent="-282575">
              <a:defRPr sz="1800"/>
            </a:lvl7pPr>
            <a:lvl8pPr marL="2287588" indent="-282575">
              <a:defRPr sz="1800"/>
            </a:lvl8pPr>
            <a:lvl9pPr marL="2568575" indent="-2809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51097E-6682-49A4-98FF-69A35B29841C}" type="datetimeFigureOut">
              <a:rPr lang="en-US" smtClean="0"/>
              <a:t>9/29/15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FCB3E-5019-4A19-B69A-411C7B32698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81100"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8200"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4163">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5269006"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26106"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51097E-6682-49A4-98FF-69A35B29841C}" type="datetimeFigureOut">
              <a:rPr lang="en-US" smtClean="0"/>
              <a:t>9/29/15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CFCB3E-5019-4A19-B69A-411C7B32698C}" type="slidenum">
              <a:rPr lang="en-US" smtClean="0"/>
              <a:t>‹#›</a:t>
            </a:fld>
            <a:endParaRPr lang="en-US"/>
          </a:p>
        </p:txBody>
      </p:sp>
      <p:pic>
        <p:nvPicPr>
          <p:cNvPr id="2050" name="Picture 2" descr="comparisonRule.png"/>
          <p:cNvPicPr>
            <a:picLocks noChangeAspect="1" noChangeArrowheads="1"/>
          </p:cNvPicPr>
          <p:nvPr/>
        </p:nvPicPr>
        <p:blipFill>
          <a:blip r:embed="rId3"/>
          <a:srcRect/>
          <a:stretch>
            <a:fillRect/>
          </a:stretch>
        </p:blipFill>
        <p:spPr bwMode="auto">
          <a:xfrm>
            <a:off x="1247775" y="2686050"/>
            <a:ext cx="2609850" cy="133350"/>
          </a:xfrm>
          <a:prstGeom prst="rect">
            <a:avLst/>
          </a:prstGeom>
          <a:noFill/>
        </p:spPr>
      </p:pic>
      <p:pic>
        <p:nvPicPr>
          <p:cNvPr id="12" name="Picture 2" descr="comparisonRule.png"/>
          <p:cNvPicPr>
            <a:picLocks noChangeAspect="1" noChangeArrowheads="1"/>
          </p:cNvPicPr>
          <p:nvPr/>
        </p:nvPicPr>
        <p:blipFill>
          <a:blip r:embed="rId3"/>
          <a:srcRect/>
          <a:stretch>
            <a:fillRect/>
          </a:stretch>
        </p:blipFill>
        <p:spPr bwMode="auto">
          <a:xfrm>
            <a:off x="5335681" y="2686050"/>
            <a:ext cx="2609850" cy="13335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51097E-6682-49A4-98FF-69A35B29841C}" type="datetimeFigureOut">
              <a:rPr lang="en-US" smtClean="0"/>
              <a:t>9/29/15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CFCB3E-5019-4A19-B69A-411C7B32698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1097E-6682-49A4-98FF-69A35B29841C}" type="datetimeFigureOut">
              <a:rPr lang="en-US" smtClean="0"/>
              <a:t>9/29/15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CFCB3E-5019-4A19-B69A-411C7B32698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3429000" cy="1371600"/>
          </a:xfrm>
        </p:spPr>
        <p:txBody>
          <a:bodyPr anchor="b">
            <a:noAutofit/>
          </a:bodyPr>
          <a:lstStyle>
            <a:lvl1pPr algn="ctr">
              <a:defRPr sz="3600" b="0"/>
            </a:lvl1pPr>
          </a:lstStyle>
          <a:p>
            <a:r>
              <a:rPr lang="en-US" smtClean="0"/>
              <a:t>Click to edit Master title style</a:t>
            </a:r>
            <a:endParaRPr lang="en-US" dirty="0"/>
          </a:p>
        </p:txBody>
      </p:sp>
      <p:sp>
        <p:nvSpPr>
          <p:cNvPr id="3" name="Content Placeholder 2"/>
          <p:cNvSpPr>
            <a:spLocks noGrp="1"/>
          </p:cNvSpPr>
          <p:nvPr>
            <p:ph idx="1"/>
          </p:nvPr>
        </p:nvSpPr>
        <p:spPr>
          <a:xfrm>
            <a:off x="4926106" y="914400"/>
            <a:ext cx="3429000" cy="4815841"/>
          </a:xfrm>
        </p:spPr>
        <p:txBody>
          <a:bodyPr>
            <a:normAutofit/>
          </a:bodyPr>
          <a:lstStyle>
            <a:lvl1pPr marL="341313" indent="-341313">
              <a:defRPr sz="2200"/>
            </a:lvl1pPr>
            <a:lvl2pPr marL="631825" indent="-284163">
              <a:defRPr sz="2000"/>
            </a:lvl2pPr>
            <a:lvl3pPr marL="914400" indent="-284163">
              <a:defRPr sz="1800"/>
            </a:lvl3pPr>
            <a:lvl4pPr marL="1196975" indent="-284163">
              <a:defRPr sz="1800"/>
            </a:lvl4pPr>
            <a:lvl5pPr marL="1487488" indent="-284163">
              <a:defRPr sz="1800"/>
            </a:lvl5pPr>
            <a:lvl6pPr marL="1770063" indent="-284163">
              <a:defRPr sz="1800"/>
            </a:lvl6pPr>
            <a:lvl7pPr marL="2060575" indent="-284163">
              <a:defRPr sz="1800"/>
            </a:lvl7pPr>
            <a:lvl8pPr marL="2344738" indent="-284163">
              <a:defRPr sz="1800"/>
            </a:lvl8pPr>
            <a:lvl9pPr marL="2627313" indent="-2841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8200" y="2667001"/>
            <a:ext cx="3429000" cy="2895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1097E-6682-49A4-98FF-69A35B29841C}" type="datetimeFigureOut">
              <a:rPr lang="en-US" smtClean="0"/>
              <a:t>9/29/15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FCB3E-5019-4A19-B69A-411C7B32698C}" type="slidenum">
              <a:rPr lang="en-US" smtClean="0"/>
              <a:t>‹#›</a:t>
            </a:fld>
            <a:endParaRPr lang="en-US"/>
          </a:p>
        </p:txBody>
      </p:sp>
      <p:pic>
        <p:nvPicPr>
          <p:cNvPr id="3074" name="Picture 2" descr="captionAccent.png"/>
          <p:cNvPicPr>
            <a:picLocks noChangeAspect="1" noChangeArrowheads="1"/>
          </p:cNvPicPr>
          <p:nvPr/>
        </p:nvPicPr>
        <p:blipFill>
          <a:blip r:embed="rId2"/>
          <a:srcRect/>
          <a:stretch>
            <a:fillRect/>
          </a:stretch>
        </p:blipFill>
        <p:spPr bwMode="auto">
          <a:xfrm>
            <a:off x="838200" y="2326341"/>
            <a:ext cx="3429000" cy="240307"/>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interiorEdging.png"/>
          <p:cNvPicPr>
            <a:picLocks noChangeAspect="1"/>
          </p:cNvPicPr>
          <p:nvPr/>
        </p:nvPicPr>
        <p:blipFill>
          <a:blip r:embed="rId16"/>
          <a:stretch>
            <a:fillRect/>
          </a:stretch>
        </p:blipFill>
        <p:spPr>
          <a:xfrm>
            <a:off x="0" y="0"/>
            <a:ext cx="9144000" cy="6858000"/>
          </a:xfrm>
          <a:prstGeom prst="rect">
            <a:avLst/>
          </a:prstGeom>
        </p:spPr>
      </p:pic>
      <p:sp>
        <p:nvSpPr>
          <p:cNvPr id="2" name="Title Placeholder 1"/>
          <p:cNvSpPr>
            <a:spLocks noGrp="1"/>
          </p:cNvSpPr>
          <p:nvPr>
            <p:ph type="title"/>
          </p:nvPr>
        </p:nvSpPr>
        <p:spPr>
          <a:xfrm>
            <a:off x="800100" y="381000"/>
            <a:ext cx="75438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2084294"/>
            <a:ext cx="6949440" cy="36396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118412"/>
            <a:ext cx="2133600" cy="275478"/>
          </a:xfrm>
          <a:prstGeom prst="rect">
            <a:avLst/>
          </a:prstGeom>
        </p:spPr>
        <p:txBody>
          <a:bodyPr vert="horz" lIns="91440" tIns="45720" rIns="91440" bIns="45720" rtlCol="0" anchor="ctr"/>
          <a:lstStyle>
            <a:lvl1pPr algn="r">
              <a:defRPr sz="1200">
                <a:solidFill>
                  <a:schemeClr val="tx1"/>
                </a:solidFill>
              </a:defRPr>
            </a:lvl1pPr>
          </a:lstStyle>
          <a:p>
            <a:fld id="{1B51097E-6682-49A4-98FF-69A35B29841C}" type="datetimeFigureOut">
              <a:rPr lang="en-US" smtClean="0"/>
              <a:t>9/29/15</a:t>
            </a:fld>
            <a:endParaRPr lang="en-US"/>
          </a:p>
        </p:txBody>
      </p:sp>
      <p:sp>
        <p:nvSpPr>
          <p:cNvPr id="5" name="Footer Placeholder 4"/>
          <p:cNvSpPr>
            <a:spLocks noGrp="1"/>
          </p:cNvSpPr>
          <p:nvPr>
            <p:ph type="ftr" sz="quarter" idx="3"/>
          </p:nvPr>
        </p:nvSpPr>
        <p:spPr>
          <a:xfrm>
            <a:off x="457200" y="6118412"/>
            <a:ext cx="2895600" cy="275478"/>
          </a:xfrm>
          <a:prstGeom prst="rect">
            <a:avLst/>
          </a:prstGeom>
        </p:spPr>
        <p:txBody>
          <a:bodyPr vert="horz" lIns="91440" tIns="45720" rIns="91440" bIns="45720" rtlCol="0" anchor="ctr"/>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4343400" y="6118412"/>
            <a:ext cx="457200" cy="275478"/>
          </a:xfrm>
          <a:prstGeom prst="rect">
            <a:avLst/>
          </a:prstGeom>
        </p:spPr>
        <p:txBody>
          <a:bodyPr vert="horz" lIns="91440" tIns="45720" rIns="91440" bIns="45720" rtlCol="0" anchor="ctr"/>
          <a:lstStyle>
            <a:lvl1pPr algn="ctr">
              <a:defRPr sz="1200">
                <a:solidFill>
                  <a:schemeClr val="tx1"/>
                </a:solidFill>
              </a:defRPr>
            </a:lvl1pPr>
          </a:lstStyle>
          <a:p>
            <a:fld id="{82CFCB3E-5019-4A19-B69A-411C7B32698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txStyles>
    <p:titleStyle>
      <a:lvl1pPr algn="ctr" defTabSz="914400" rtl="0" eaLnBrk="1" latinLnBrk="0" hangingPunct="1">
        <a:spcBef>
          <a:spcPct val="0"/>
        </a:spcBef>
        <a:buNone/>
        <a:defRPr sz="5600" kern="1200">
          <a:solidFill>
            <a:schemeClr val="tx1"/>
          </a:solidFill>
          <a:latin typeface="+mj-lt"/>
          <a:ea typeface="+mj-ea"/>
          <a:cs typeface="+mj-cs"/>
        </a:defRPr>
      </a:lvl1pPr>
    </p:titleStyle>
    <p:body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5.png"/><Relationship Id="rId3"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39.png"/><Relationship Id="rId1" Type="http://schemas.openxmlformats.org/officeDocument/2006/relationships/slideLayout" Target="../slideLayouts/slideLayout8.xml"/><Relationship Id="rId2" Type="http://schemas.openxmlformats.org/officeDocument/2006/relationships/image" Target="../media/image3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1.jpg"/><Relationship Id="rId3" Type="http://schemas.openxmlformats.org/officeDocument/2006/relationships/image" Target="../media/image4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3.png"/><Relationship Id="rId3" Type="http://schemas.openxmlformats.org/officeDocument/2006/relationships/image" Target="../media/image4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jpg"/><Relationship Id="rId3"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jpg"/><Relationship Id="rId3" Type="http://schemas.openxmlformats.org/officeDocument/2006/relationships/image" Target="../media/image25.jpg"/></Relationships>
</file>

<file path=ppt/slides/_rels/slide6.xml.rels><?xml version="1.0" encoding="UTF-8" standalone="yes"?>
<Relationships xmlns="http://schemas.openxmlformats.org/package/2006/relationships"><Relationship Id="rId3" Type="http://schemas.openxmlformats.org/officeDocument/2006/relationships/image" Target="../media/image27.gif"/><Relationship Id="rId4" Type="http://schemas.openxmlformats.org/officeDocument/2006/relationships/image" Target="../media/image28.jpg"/><Relationship Id="rId1" Type="http://schemas.openxmlformats.org/officeDocument/2006/relationships/slideLayout" Target="../slideLayouts/slideLayout8.xml"/><Relationship Id="rId2" Type="http://schemas.openxmlformats.org/officeDocument/2006/relationships/image" Target="../media/image2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9.jpg"/><Relationship Id="rId3" Type="http://schemas.openxmlformats.org/officeDocument/2006/relationships/image" Target="../media/image3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1.jpg"/></Relationships>
</file>

<file path=ppt/slides/_rels/slide9.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jpg"/><Relationship Id="rId1" Type="http://schemas.openxmlformats.org/officeDocument/2006/relationships/slideLayout" Target="../slideLayouts/slideLayout8.xml"/><Relationship Id="rId2"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0200" y="4313531"/>
            <a:ext cx="5783366" cy="1600438"/>
          </a:xfrm>
          <a:prstGeom prst="rect">
            <a:avLst/>
          </a:prstGeom>
          <a:noFill/>
        </p:spPr>
        <p:txBody>
          <a:bodyPr wrap="square" rtlCol="0">
            <a:spAutoFit/>
          </a:bodyPr>
          <a:lstStyle/>
          <a:p>
            <a:pPr algn="ctr"/>
            <a:r>
              <a:rPr lang="en-US" sz="3200" dirty="0" smtClean="0"/>
              <a:t>F. Scott Fitzgerald</a:t>
            </a:r>
            <a:br>
              <a:rPr lang="en-US" sz="3200" dirty="0" smtClean="0"/>
            </a:br>
            <a:r>
              <a:rPr lang="en-US" sz="2400" dirty="0" smtClean="0"/>
              <a:t>1896-1940</a:t>
            </a:r>
            <a:br>
              <a:rPr lang="en-US" sz="2400" dirty="0" smtClean="0"/>
            </a:br>
            <a:r>
              <a:rPr lang="en-US" sz="2400" dirty="0" smtClean="0"/>
              <a:t/>
            </a:r>
            <a:br>
              <a:rPr lang="en-US" sz="2400" dirty="0" smtClean="0"/>
            </a:b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762000"/>
            <a:ext cx="2379808" cy="2971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161462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626685"/>
            <a:ext cx="1828800" cy="2495550"/>
          </a:xfrm>
          <a:prstGeom prst="rect">
            <a:avLst/>
          </a:prstGeom>
        </p:spPr>
      </p:pic>
      <p:sp>
        <p:nvSpPr>
          <p:cNvPr id="3" name="TextBox 2"/>
          <p:cNvSpPr txBox="1"/>
          <p:nvPr/>
        </p:nvSpPr>
        <p:spPr>
          <a:xfrm>
            <a:off x="650080" y="304800"/>
            <a:ext cx="4836320" cy="2862322"/>
          </a:xfrm>
          <a:prstGeom prst="rect">
            <a:avLst/>
          </a:prstGeom>
          <a:noFill/>
        </p:spPr>
        <p:txBody>
          <a:bodyPr wrap="square" rtlCol="0">
            <a:spAutoFit/>
          </a:bodyPr>
          <a:lstStyle/>
          <a:p>
            <a:r>
              <a:rPr lang="en-US" dirty="0" smtClean="0"/>
              <a:t>This time the novel was accepted by Scribner’s and published in March 1920 when Fitzgerald was twenty-three years old.  He called it “the story of the youth of our generation.”  Considered daring and intellectual, </a:t>
            </a:r>
            <a:r>
              <a:rPr lang="en-US" i="1" dirty="0" smtClean="0"/>
              <a:t>This Side of Paradise </a:t>
            </a:r>
            <a:r>
              <a:rPr lang="en-US" dirty="0" smtClean="0"/>
              <a:t>was a smashing success and an immediate bestseller.  Fitzgerald was perceived as the style-setter for the times, and he achieved celebrity status.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399" y="3485359"/>
            <a:ext cx="2824163" cy="25838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4684164" y="4038600"/>
            <a:ext cx="3733800" cy="2308324"/>
          </a:xfrm>
          <a:prstGeom prst="rect">
            <a:avLst/>
          </a:prstGeom>
          <a:noFill/>
        </p:spPr>
        <p:txBody>
          <a:bodyPr wrap="square" rtlCol="0">
            <a:spAutoFit/>
          </a:bodyPr>
          <a:lstStyle/>
          <a:p>
            <a:r>
              <a:rPr lang="en-US" dirty="0" smtClean="0"/>
              <a:t>Following his great success as a writer, Fitzgerald and Zelda resumed their engagement and were married in St. Patrick’s Cathedral in New York in 1920</a:t>
            </a:r>
            <a:r>
              <a:rPr lang="en-US" dirty="0"/>
              <a:t>. Their only child, a daughter named Frances Scott (Scottie) Fitzgerald, was born in October 1921.  </a:t>
            </a:r>
          </a:p>
          <a:p>
            <a:endParaRPr lang="en-US" dirty="0"/>
          </a:p>
        </p:txBody>
      </p:sp>
    </p:spTree>
    <p:extLst>
      <p:ext uri="{BB962C8B-B14F-4D97-AF65-F5344CB8AC3E}">
        <p14:creationId xmlns:p14="http://schemas.microsoft.com/office/powerpoint/2010/main" val="37543733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620000" cy="1477328"/>
          </a:xfrm>
          <a:prstGeom prst="rect">
            <a:avLst/>
          </a:prstGeom>
          <a:noFill/>
        </p:spPr>
        <p:txBody>
          <a:bodyPr wrap="square" rtlCol="0">
            <a:spAutoFit/>
          </a:bodyPr>
          <a:lstStyle/>
          <a:p>
            <a:r>
              <a:rPr lang="en-US" dirty="0" smtClean="0"/>
              <a:t>Fitzgerald’s life in the 1920s was a mirror to events occurring nationally during that decade.  The Roaring Twenties, also commonly referred to as The Jazz Age, was a time of challenge to the established order, of personal indulgence, and even self-destructive excess.  Fitzgerald was its self-proclaimed spokesman and symbol.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683" y="2438400"/>
            <a:ext cx="2181225" cy="21050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733800"/>
            <a:ext cx="2371725" cy="1924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3414712"/>
            <a:ext cx="2057400" cy="1752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993783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450" y="675647"/>
            <a:ext cx="1943100" cy="2352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914400" y="3657600"/>
            <a:ext cx="7543800" cy="2308324"/>
          </a:xfrm>
          <a:prstGeom prst="rect">
            <a:avLst/>
          </a:prstGeom>
          <a:noFill/>
        </p:spPr>
        <p:txBody>
          <a:bodyPr wrap="square" rtlCol="0">
            <a:spAutoFit/>
          </a:bodyPr>
          <a:lstStyle/>
          <a:p>
            <a:r>
              <a:rPr lang="en-US" dirty="0" smtClean="0"/>
              <a:t>Much has been written about Zelda and her effect on Fitzgerald’s career.  She was an aspiring dancer, she craved attention, and she had expensive taste.   She also suffered from mental illness.</a:t>
            </a:r>
          </a:p>
          <a:p>
            <a:endParaRPr lang="en-US" dirty="0"/>
          </a:p>
          <a:p>
            <a:r>
              <a:rPr lang="en-US" dirty="0" smtClean="0"/>
              <a:t>While this was an era of Prohibition, Fitzgerald and Zelda drank alcohol publicly and partied like there was no tomorrow.  Their tastes were for life in New York’s luxurious Plaza Hotel, expensive and gigantic cars, country homes on Long Island or in Connecticut, and villas in France.  </a:t>
            </a:r>
            <a:endParaRPr lang="en-US" dirty="0"/>
          </a:p>
        </p:txBody>
      </p:sp>
    </p:spTree>
    <p:extLst>
      <p:ext uri="{BB962C8B-B14F-4D97-AF65-F5344CB8AC3E}">
        <p14:creationId xmlns:p14="http://schemas.microsoft.com/office/powerpoint/2010/main" val="21763152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848600" cy="923330"/>
          </a:xfrm>
          <a:prstGeom prst="rect">
            <a:avLst/>
          </a:prstGeom>
          <a:noFill/>
        </p:spPr>
        <p:txBody>
          <a:bodyPr wrap="square" rtlCol="0">
            <a:spAutoFit/>
          </a:bodyPr>
          <a:lstStyle/>
          <a:p>
            <a:r>
              <a:rPr lang="en-US" dirty="0" smtClean="0"/>
              <a:t>They spent money as fast as Fitzgerald could make it.  In fact, they spent more than he could make, and they found themselves in debt.  Fitzgerald was to spend the rest of his life in a futile struggle to make ends meet.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828800"/>
            <a:ext cx="1838325" cy="24860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828800"/>
            <a:ext cx="1752600" cy="2609850"/>
          </a:xfrm>
          <a:prstGeom prst="rect">
            <a:avLst/>
          </a:prstGeom>
        </p:spPr>
      </p:pic>
      <p:sp>
        <p:nvSpPr>
          <p:cNvPr id="6" name="TextBox 5"/>
          <p:cNvSpPr txBox="1"/>
          <p:nvPr/>
        </p:nvSpPr>
        <p:spPr>
          <a:xfrm>
            <a:off x="838200" y="4648200"/>
            <a:ext cx="7315200" cy="1200329"/>
          </a:xfrm>
          <a:prstGeom prst="rect">
            <a:avLst/>
          </a:prstGeom>
          <a:noFill/>
        </p:spPr>
        <p:txBody>
          <a:bodyPr wrap="square" rtlCol="0">
            <a:spAutoFit/>
          </a:bodyPr>
          <a:lstStyle/>
          <a:p>
            <a:r>
              <a:rPr lang="en-US" dirty="0" smtClean="0"/>
              <a:t>In 1922 Fitzgerald published </a:t>
            </a:r>
            <a:r>
              <a:rPr lang="en-US" i="1" dirty="0" smtClean="0"/>
              <a:t>The Beautiful and the Damned</a:t>
            </a:r>
            <a:r>
              <a:rPr lang="en-US" dirty="0" smtClean="0"/>
              <a:t>.  The novel described the self-indulgence and destruction of Anthony and Gloria Patch and was based on the lives of Fitzgerald and Zelda, who were known for their glamorous and “unsettled” lives.  </a:t>
            </a:r>
            <a:endParaRPr lang="en-US" dirty="0"/>
          </a:p>
        </p:txBody>
      </p:sp>
    </p:spTree>
    <p:extLst>
      <p:ext uri="{BB962C8B-B14F-4D97-AF65-F5344CB8AC3E}">
        <p14:creationId xmlns:p14="http://schemas.microsoft.com/office/powerpoint/2010/main" val="33526235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696200" cy="923330"/>
          </a:xfrm>
          <a:prstGeom prst="rect">
            <a:avLst/>
          </a:prstGeom>
          <a:noFill/>
        </p:spPr>
        <p:txBody>
          <a:bodyPr wrap="square" rtlCol="0">
            <a:spAutoFit/>
          </a:bodyPr>
          <a:lstStyle/>
          <a:p>
            <a:r>
              <a:rPr lang="en-US" dirty="0" smtClean="0"/>
              <a:t>Two collections of short stories – </a:t>
            </a:r>
            <a:r>
              <a:rPr lang="en-US" i="1" dirty="0" smtClean="0"/>
              <a:t>Flappers and Philosophers </a:t>
            </a:r>
            <a:r>
              <a:rPr lang="en-US" dirty="0" smtClean="0"/>
              <a:t>(1920) and </a:t>
            </a:r>
            <a:r>
              <a:rPr lang="en-US" i="1" dirty="0" smtClean="0"/>
              <a:t>Tales of the Jazz Age</a:t>
            </a:r>
            <a:r>
              <a:rPr lang="en-US" dirty="0" smtClean="0"/>
              <a:t> (1922)  were his next publications.  They were judged harshly by critics, motivating Fitzgerald to redirect his efforts.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600200"/>
            <a:ext cx="1847850" cy="24765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552575"/>
            <a:ext cx="1781175" cy="2571750"/>
          </a:xfrm>
          <a:prstGeom prst="rect">
            <a:avLst/>
          </a:prstGeom>
        </p:spPr>
      </p:pic>
      <p:sp>
        <p:nvSpPr>
          <p:cNvPr id="5" name="TextBox 4"/>
          <p:cNvSpPr txBox="1"/>
          <p:nvPr/>
        </p:nvSpPr>
        <p:spPr>
          <a:xfrm>
            <a:off x="762000" y="4495800"/>
            <a:ext cx="7696200" cy="2031325"/>
          </a:xfrm>
          <a:prstGeom prst="rect">
            <a:avLst/>
          </a:prstGeom>
          <a:noFill/>
        </p:spPr>
        <p:txBody>
          <a:bodyPr wrap="square" rtlCol="0">
            <a:spAutoFit/>
          </a:bodyPr>
          <a:lstStyle/>
          <a:p>
            <a:r>
              <a:rPr lang="en-US" dirty="0" smtClean="0"/>
              <a:t>Fitzgerald made a conscious effort to concentrate on creating serious, even tragic works that addressed broad historical and social issues.  </a:t>
            </a:r>
            <a:br>
              <a:rPr lang="en-US" dirty="0" smtClean="0"/>
            </a:br>
            <a:r>
              <a:rPr lang="en-US" dirty="0" smtClean="0"/>
              <a:t/>
            </a:r>
            <a:br>
              <a:rPr lang="en-US" dirty="0" smtClean="0"/>
            </a:br>
            <a:r>
              <a:rPr lang="en-US" dirty="0" smtClean="0"/>
              <a:t>Fitzgerald’s new sense of vocation, his greater personal maturity, his increasingly complex sense of his era’s place in world history, and his growing awareness of the technical and stylistic capabilities of the modern novel resulted in </a:t>
            </a:r>
            <a:r>
              <a:rPr lang="en-US" i="1" dirty="0" smtClean="0"/>
              <a:t>The Great Gatsby.</a:t>
            </a:r>
            <a:endParaRPr lang="en-US" dirty="0"/>
          </a:p>
        </p:txBody>
      </p:sp>
    </p:spTree>
    <p:extLst>
      <p:ext uri="{BB962C8B-B14F-4D97-AF65-F5344CB8AC3E}">
        <p14:creationId xmlns:p14="http://schemas.microsoft.com/office/powerpoint/2010/main" val="25998075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143000"/>
            <a:ext cx="1743075" cy="2619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3505200" y="726973"/>
            <a:ext cx="4343400" cy="2862323"/>
          </a:xfrm>
          <a:prstGeom prst="rect">
            <a:avLst/>
          </a:prstGeom>
          <a:noFill/>
        </p:spPr>
        <p:txBody>
          <a:bodyPr wrap="square" rtlCol="0">
            <a:spAutoFit/>
          </a:bodyPr>
          <a:lstStyle/>
          <a:p>
            <a:r>
              <a:rPr lang="en-US" dirty="0" smtClean="0"/>
              <a:t>Published in 1925, </a:t>
            </a:r>
            <a:r>
              <a:rPr lang="en-US" i="1" dirty="0" smtClean="0"/>
              <a:t>The Great Gatsby</a:t>
            </a:r>
            <a:r>
              <a:rPr lang="en-US" dirty="0" smtClean="0"/>
              <a:t> is frequently nominated as “the great American novel.”  </a:t>
            </a:r>
          </a:p>
          <a:p>
            <a:endParaRPr lang="en-US" dirty="0"/>
          </a:p>
          <a:p>
            <a:r>
              <a:rPr lang="en-US" dirty="0" smtClean="0"/>
              <a:t>A quintessential story of not only the 1920s, but also of the American experience, the novel chronicles the exuberance, as well as the malaise of the decade, showing how America’s fascination with material success was eroding values.  </a:t>
            </a:r>
            <a:endParaRPr lang="en-US" dirty="0"/>
          </a:p>
        </p:txBody>
      </p:sp>
      <p:sp>
        <p:nvSpPr>
          <p:cNvPr id="5" name="TextBox 4"/>
          <p:cNvSpPr txBox="1"/>
          <p:nvPr/>
        </p:nvSpPr>
        <p:spPr>
          <a:xfrm>
            <a:off x="838200" y="4267200"/>
            <a:ext cx="7620000" cy="2308324"/>
          </a:xfrm>
          <a:prstGeom prst="rect">
            <a:avLst/>
          </a:prstGeom>
          <a:noFill/>
        </p:spPr>
        <p:txBody>
          <a:bodyPr wrap="square" rtlCol="0">
            <a:spAutoFit/>
          </a:bodyPr>
          <a:lstStyle/>
          <a:p>
            <a:r>
              <a:rPr lang="en-US" dirty="0" smtClean="0"/>
              <a:t>The novel received critical praise, but sales were mediocre.  Many attribute this to the difficulty Scribner’s had marketing the novel.  Is it a romance?  Is it a satire?  </a:t>
            </a:r>
            <a:br>
              <a:rPr lang="en-US" dirty="0" smtClean="0"/>
            </a:br>
            <a:r>
              <a:rPr lang="en-US" dirty="0" smtClean="0"/>
              <a:t/>
            </a:r>
            <a:br>
              <a:rPr lang="en-US" dirty="0" smtClean="0"/>
            </a:br>
            <a:r>
              <a:rPr lang="en-US" dirty="0" smtClean="0"/>
              <a:t>The fact that the novel did not sell well was a disappointment from which Fitzgerald never recovered. </a:t>
            </a:r>
            <a:r>
              <a:rPr lang="en-US" dirty="0"/>
              <a:t>Life in the second half of the 1920s became desperate for the </a:t>
            </a:r>
            <a:r>
              <a:rPr lang="en-US" dirty="0" err="1"/>
              <a:t>Fitzgeralds</a:t>
            </a:r>
            <a:r>
              <a:rPr lang="en-US" dirty="0"/>
              <a:t>.  As the Jazz Age drew to its traumatic close with the stock market crash of 1929, so did much of Fitzgerald’s life and career.</a:t>
            </a:r>
          </a:p>
          <a:p>
            <a:endParaRPr lang="en-US" dirty="0"/>
          </a:p>
        </p:txBody>
      </p:sp>
    </p:spTree>
    <p:extLst>
      <p:ext uri="{BB962C8B-B14F-4D97-AF65-F5344CB8AC3E}">
        <p14:creationId xmlns:p14="http://schemas.microsoft.com/office/powerpoint/2010/main" val="16056774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696200" cy="6186309"/>
          </a:xfrm>
          <a:prstGeom prst="rect">
            <a:avLst/>
          </a:prstGeom>
          <a:noFill/>
        </p:spPr>
        <p:txBody>
          <a:bodyPr wrap="square" rtlCol="0">
            <a:spAutoFit/>
          </a:bodyPr>
          <a:lstStyle/>
          <a:p>
            <a:r>
              <a:rPr lang="en-US" dirty="0" smtClean="0"/>
              <a:t>In 1930 Zelda suffered the first of several complete nervous breakdowns.  She spent the last eighteen years of her life in sanatoriums in Europe and the U.S.</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r>
              <a:rPr lang="en-US" dirty="0" smtClean="0"/>
              <a:t>Fitzgerald’s fourth novel, </a:t>
            </a:r>
            <a:r>
              <a:rPr lang="en-US" i="1" dirty="0" smtClean="0"/>
              <a:t>Tender Is the Night</a:t>
            </a:r>
            <a:r>
              <a:rPr lang="en-US" dirty="0" smtClean="0"/>
              <a:t>, was published in 1934.  It tells the story of an American psychiatrist whose promising career is compromised by his wife’s madness. Transparently basing the wife on Zelda, Fitzgerald had once again located a theme on a grand American scale while using the process of writing as catharsis for personal woes.</a:t>
            </a:r>
          </a:p>
          <a:p>
            <a:endParaRPr lang="en-US" dirty="0"/>
          </a:p>
          <a:p>
            <a:r>
              <a:rPr lang="en-US" dirty="0" smtClean="0"/>
              <a:t>Released in the midst of the Great Depression, the novel did not sell well, though it had excellent reviews.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371600"/>
            <a:ext cx="1524000" cy="2220452"/>
          </a:xfrm>
          <a:prstGeom prst="rect">
            <a:avLst/>
          </a:prstGeom>
        </p:spPr>
      </p:pic>
    </p:spTree>
    <p:extLst>
      <p:ext uri="{BB962C8B-B14F-4D97-AF65-F5344CB8AC3E}">
        <p14:creationId xmlns:p14="http://schemas.microsoft.com/office/powerpoint/2010/main" val="40876673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772400" cy="2308324"/>
          </a:xfrm>
          <a:prstGeom prst="rect">
            <a:avLst/>
          </a:prstGeom>
          <a:noFill/>
        </p:spPr>
        <p:txBody>
          <a:bodyPr wrap="square" rtlCol="0">
            <a:spAutoFit/>
          </a:bodyPr>
          <a:lstStyle/>
          <a:p>
            <a:r>
              <a:rPr lang="en-US" dirty="0" smtClean="0"/>
              <a:t>To pay Zelda’s high medical bills and other debts, Fitzgerald focused on writing short stories for popular magazines, for example, </a:t>
            </a:r>
            <a:r>
              <a:rPr lang="en-US" i="1" dirty="0" smtClean="0"/>
              <a:t>The Saturday Evening Post</a:t>
            </a:r>
            <a:r>
              <a:rPr lang="en-US" dirty="0" smtClean="0"/>
              <a:t> and </a:t>
            </a:r>
            <a:r>
              <a:rPr lang="en-US" i="1" dirty="0" smtClean="0"/>
              <a:t>Esquire</a:t>
            </a:r>
            <a:r>
              <a:rPr lang="en-US" dirty="0" smtClean="0"/>
              <a:t>.  He also worked in Hollywood as a screenwriter.  </a:t>
            </a:r>
          </a:p>
          <a:p>
            <a:endParaRPr lang="en-US" dirty="0"/>
          </a:p>
          <a:p>
            <a:r>
              <a:rPr lang="en-US" dirty="0" smtClean="0"/>
              <a:t>On December 21, 1940, while he was in Hollywood, Fitzgerald died of a heart attack.  </a:t>
            </a:r>
            <a:r>
              <a:rPr lang="en-US" dirty="0" smtClean="0">
                <a:solidFill>
                  <a:srgbClr val="FFFF00"/>
                </a:solidFill>
              </a:rPr>
              <a:t>He was 44 years old</a:t>
            </a:r>
            <a:r>
              <a:rPr lang="en-US" dirty="0" smtClean="0"/>
              <a:t>.</a:t>
            </a:r>
            <a:endParaRPr lang="en-US" dirty="0"/>
          </a:p>
          <a:p>
            <a:r>
              <a:rPr lang="en-US" dirty="0" smtClean="0"/>
              <a:t>Fitzgerald’s early death is often attributed to his alcoholism, the pressure to earn money to pay his debts, and the collapse of the decade into the Great Depression</a:t>
            </a:r>
            <a:r>
              <a:rPr lang="en-US" dirty="0" smtClean="0"/>
              <a:t>.</a:t>
            </a:r>
            <a:endParaRPr lang="en-US" dirty="0"/>
          </a:p>
        </p:txBody>
      </p:sp>
      <p:sp>
        <p:nvSpPr>
          <p:cNvPr id="4" name="TextBox 3"/>
          <p:cNvSpPr txBox="1"/>
          <p:nvPr/>
        </p:nvSpPr>
        <p:spPr>
          <a:xfrm>
            <a:off x="762000" y="2971800"/>
            <a:ext cx="7865692" cy="2862323"/>
          </a:xfrm>
          <a:prstGeom prst="rect">
            <a:avLst/>
          </a:prstGeom>
          <a:noFill/>
        </p:spPr>
        <p:txBody>
          <a:bodyPr wrap="square" rtlCol="0">
            <a:spAutoFit/>
          </a:bodyPr>
          <a:lstStyle/>
          <a:p>
            <a:r>
              <a:rPr lang="en-US" dirty="0" smtClean="0">
                <a:solidFill>
                  <a:srgbClr val="FFFF00"/>
                </a:solidFill>
                <a:effectLst/>
              </a:rPr>
              <a:t>What happened to Zelda?</a:t>
            </a:r>
          </a:p>
          <a:p>
            <a:r>
              <a:rPr lang="en-US" dirty="0" smtClean="0">
                <a:effectLst/>
              </a:rPr>
              <a:t>In 1948, a fire broke out in the kitchen of Highland Hospital in Asheville, North Carolina where Zelda was being treated. </a:t>
            </a:r>
            <a:endParaRPr lang="en-US" dirty="0" smtClean="0">
              <a:effectLst/>
            </a:endParaRPr>
          </a:p>
          <a:p>
            <a:r>
              <a:rPr lang="en-US" dirty="0"/>
              <a:t>Fitzgerald and Zelda are buried together in St. Mary’s Cemetery in Rockville, Maryland.</a:t>
            </a:r>
          </a:p>
          <a:p>
            <a:endParaRPr lang="en-US" dirty="0"/>
          </a:p>
          <a:p>
            <a:r>
              <a:rPr lang="en-US" dirty="0"/>
              <a:t>The last sentence of </a:t>
            </a:r>
            <a:r>
              <a:rPr lang="en-US" i="1" dirty="0"/>
              <a:t>The Great Gatsby</a:t>
            </a:r>
            <a:r>
              <a:rPr lang="en-US" dirty="0"/>
              <a:t> is inscribed on their grave </a:t>
            </a:r>
            <a:r>
              <a:rPr lang="en-US" dirty="0" smtClean="0"/>
              <a:t>marker:</a:t>
            </a:r>
          </a:p>
          <a:p>
            <a:r>
              <a:rPr lang="en-US" b="1" i="1" dirty="0">
                <a:solidFill>
                  <a:schemeClr val="tx1">
                    <a:lumMod val="75000"/>
                  </a:schemeClr>
                </a:solidFill>
              </a:rPr>
              <a:t>“So we beat on, boats against the current, borne back ceaselessly into the past.</a:t>
            </a:r>
            <a:r>
              <a:rPr lang="en-US" b="1" i="1" dirty="0" smtClean="0">
                <a:solidFill>
                  <a:schemeClr val="tx1">
                    <a:lumMod val="75000"/>
                  </a:schemeClr>
                </a:solidFill>
              </a:rPr>
              <a:t>”</a:t>
            </a:r>
            <a:endParaRPr lang="en-US" dirty="0"/>
          </a:p>
          <a:p>
            <a:endParaRPr lang="en-US" dirty="0">
              <a:solidFill>
                <a:srgbClr val="FF0000"/>
              </a:solidFill>
            </a:endParaRPr>
          </a:p>
          <a:p>
            <a:endParaRPr lang="en-US" dirty="0"/>
          </a:p>
        </p:txBody>
      </p:sp>
    </p:spTree>
    <p:extLst>
      <p:ext uri="{BB962C8B-B14F-4D97-AF65-F5344CB8AC3E}">
        <p14:creationId xmlns:p14="http://schemas.microsoft.com/office/powerpoint/2010/main" val="16595721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457200"/>
            <a:ext cx="4724400" cy="400110"/>
          </a:xfrm>
          <a:prstGeom prst="rect">
            <a:avLst/>
          </a:prstGeom>
          <a:noFill/>
        </p:spPr>
        <p:txBody>
          <a:bodyPr wrap="square" rtlCol="0">
            <a:spAutoFit/>
          </a:bodyPr>
          <a:lstStyle/>
          <a:p>
            <a:pPr algn="ctr"/>
            <a:r>
              <a:rPr lang="en-US" sz="2000" b="1" i="1" dirty="0" smtClean="0">
                <a:solidFill>
                  <a:srgbClr val="FFFF00"/>
                </a:solidFill>
              </a:rPr>
              <a:t>The Great Gatsby </a:t>
            </a:r>
            <a:r>
              <a:rPr lang="en-US" sz="2000" b="1" dirty="0" smtClean="0">
                <a:solidFill>
                  <a:srgbClr val="FFFF00"/>
                </a:solidFill>
              </a:rPr>
              <a:t>Trivia</a:t>
            </a:r>
            <a:endParaRPr lang="en-US" sz="2000" b="1" dirty="0">
              <a:solidFill>
                <a:srgbClr val="FFFF00"/>
              </a:solidFill>
            </a:endParaRPr>
          </a:p>
        </p:txBody>
      </p:sp>
      <p:sp>
        <p:nvSpPr>
          <p:cNvPr id="3" name="TextBox 2"/>
          <p:cNvSpPr txBox="1"/>
          <p:nvPr/>
        </p:nvSpPr>
        <p:spPr>
          <a:xfrm>
            <a:off x="838200" y="990600"/>
            <a:ext cx="7239000" cy="1477328"/>
          </a:xfrm>
          <a:prstGeom prst="rect">
            <a:avLst/>
          </a:prstGeom>
          <a:noFill/>
        </p:spPr>
        <p:txBody>
          <a:bodyPr wrap="square" rtlCol="0">
            <a:spAutoFit/>
          </a:bodyPr>
          <a:lstStyle/>
          <a:p>
            <a:r>
              <a:rPr lang="en-US" b="1" dirty="0" smtClean="0">
                <a:solidFill>
                  <a:srgbClr val="FFFF00"/>
                </a:solidFill>
              </a:rPr>
              <a:t>A commercial flop!</a:t>
            </a:r>
          </a:p>
          <a:p>
            <a:r>
              <a:rPr lang="en-US" i="1" dirty="0" smtClean="0"/>
              <a:t>The Great Gatsby </a:t>
            </a:r>
            <a:r>
              <a:rPr lang="en-US" dirty="0" smtClean="0"/>
              <a:t>did not result in a great pay day for Fitzgerald.  Eleven years after its publication, Fitzgerald estimated the novel had sold less than 25,000 copies in the U.S.  Fitzgerald’s last royalty statement reported sales of 7 copies of Gatsby in the first half of 1940.</a:t>
            </a:r>
            <a:endParaRPr lang="en-US" dirty="0"/>
          </a:p>
        </p:txBody>
      </p:sp>
      <p:sp>
        <p:nvSpPr>
          <p:cNvPr id="4" name="TextBox 3"/>
          <p:cNvSpPr txBox="1"/>
          <p:nvPr/>
        </p:nvSpPr>
        <p:spPr>
          <a:xfrm>
            <a:off x="876300" y="2819400"/>
            <a:ext cx="7162800" cy="923330"/>
          </a:xfrm>
          <a:prstGeom prst="rect">
            <a:avLst/>
          </a:prstGeom>
          <a:noFill/>
        </p:spPr>
        <p:txBody>
          <a:bodyPr wrap="square" rtlCol="0">
            <a:spAutoFit/>
          </a:bodyPr>
          <a:lstStyle/>
          <a:p>
            <a:r>
              <a:rPr lang="en-US" b="1" dirty="0" smtClean="0">
                <a:solidFill>
                  <a:srgbClr val="FFFF00"/>
                </a:solidFill>
              </a:rPr>
              <a:t>Free copies for soldiers!</a:t>
            </a:r>
          </a:p>
          <a:p>
            <a:r>
              <a:rPr lang="en-US" dirty="0" smtClean="0"/>
              <a:t>During WWII , Scribner’s published 150,000 complimentary copies to send to men fighting in the war.  </a:t>
            </a:r>
            <a:endParaRPr lang="en-US" dirty="0"/>
          </a:p>
        </p:txBody>
      </p:sp>
      <p:sp>
        <p:nvSpPr>
          <p:cNvPr id="5" name="TextBox 4"/>
          <p:cNvSpPr txBox="1"/>
          <p:nvPr/>
        </p:nvSpPr>
        <p:spPr>
          <a:xfrm>
            <a:off x="838200" y="4198286"/>
            <a:ext cx="7162800" cy="1477328"/>
          </a:xfrm>
          <a:prstGeom prst="rect">
            <a:avLst/>
          </a:prstGeom>
          <a:noFill/>
        </p:spPr>
        <p:txBody>
          <a:bodyPr wrap="square" rtlCol="0">
            <a:spAutoFit/>
          </a:bodyPr>
          <a:lstStyle/>
          <a:p>
            <a:r>
              <a:rPr lang="en-US" b="1" dirty="0" smtClean="0">
                <a:solidFill>
                  <a:srgbClr val="FFFF00"/>
                </a:solidFill>
              </a:rPr>
              <a:t>Twenty years later . . . a success!</a:t>
            </a:r>
          </a:p>
          <a:p>
            <a:r>
              <a:rPr lang="en-US" dirty="0" smtClean="0"/>
              <a:t>By 1945, </a:t>
            </a:r>
            <a:r>
              <a:rPr lang="en-US" i="1" dirty="0" smtClean="0"/>
              <a:t>The Great Gatsby </a:t>
            </a:r>
            <a:r>
              <a:rPr lang="en-US" dirty="0" smtClean="0"/>
              <a:t>was #8 on Bantam Publishing Co.’s Top </a:t>
            </a:r>
            <a:r>
              <a:rPr lang="en-US" dirty="0"/>
              <a:t>T</a:t>
            </a:r>
            <a:r>
              <a:rPr lang="en-US" dirty="0" smtClean="0"/>
              <a:t>en titles.  Today </a:t>
            </a:r>
            <a:r>
              <a:rPr lang="en-US" i="1" dirty="0" smtClean="0"/>
              <a:t>Gatsby</a:t>
            </a:r>
            <a:r>
              <a:rPr lang="en-US" dirty="0" smtClean="0"/>
              <a:t> is one of the best-selling novels on record; more than 10 million copies have been printed. Sales of the novel </a:t>
            </a:r>
            <a:r>
              <a:rPr lang="en-US" dirty="0" smtClean="0">
                <a:effectLst/>
              </a:rPr>
              <a:t>regularly produce more than $500,000 a year in </a:t>
            </a:r>
            <a:r>
              <a:rPr lang="en-US" dirty="0"/>
              <a:t>a</a:t>
            </a:r>
            <a:r>
              <a:rPr lang="en-US" dirty="0" smtClean="0"/>
              <a:t> </a:t>
            </a:r>
            <a:r>
              <a:rPr lang="en-US" dirty="0" smtClean="0">
                <a:effectLst/>
              </a:rPr>
              <a:t>trust for </a:t>
            </a:r>
            <a:r>
              <a:rPr lang="en-US" dirty="0" smtClean="0"/>
              <a:t>Fitzgerald’s grandchildren</a:t>
            </a:r>
            <a:r>
              <a:rPr lang="en-US" dirty="0" smtClean="0">
                <a:effectLst/>
              </a:rPr>
              <a:t>.</a:t>
            </a:r>
            <a:endParaRPr lang="en-US" dirty="0"/>
          </a:p>
        </p:txBody>
      </p:sp>
    </p:spTree>
    <p:extLst>
      <p:ext uri="{BB962C8B-B14F-4D97-AF65-F5344CB8AC3E}">
        <p14:creationId xmlns:p14="http://schemas.microsoft.com/office/powerpoint/2010/main" val="11973510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648200"/>
            <a:ext cx="8229600" cy="1754327"/>
          </a:xfrm>
          <a:prstGeom prst="rect">
            <a:avLst/>
          </a:prstGeom>
          <a:noFill/>
        </p:spPr>
        <p:txBody>
          <a:bodyPr wrap="square" rtlCol="0">
            <a:spAutoFit/>
          </a:bodyPr>
          <a:lstStyle/>
          <a:p>
            <a:r>
              <a:rPr lang="en-US" dirty="0" smtClean="0"/>
              <a:t>Francis </a:t>
            </a:r>
            <a:r>
              <a:rPr lang="en-US" dirty="0" err="1" smtClean="0"/>
              <a:t>Cugat’s</a:t>
            </a:r>
            <a:r>
              <a:rPr lang="en-US" dirty="0" smtClean="0"/>
              <a:t> jacket design for </a:t>
            </a:r>
            <a:r>
              <a:rPr lang="en-US" i="1" dirty="0" smtClean="0"/>
              <a:t>The Great Gatsby</a:t>
            </a:r>
            <a:r>
              <a:rPr lang="en-US" dirty="0" smtClean="0"/>
              <a:t> is among the most celebrated and widely discussed in </a:t>
            </a:r>
            <a:r>
              <a:rPr lang="en-US" dirty="0"/>
              <a:t>American Literature. After appearing on the first printing in 1925, it was revived more than a half-century later for the “Scribner </a:t>
            </a:r>
            <a:r>
              <a:rPr lang="en-US" dirty="0" smtClean="0"/>
              <a:t>Library” paperback editions (1979 – present). </a:t>
            </a:r>
            <a:br>
              <a:rPr lang="en-US" dirty="0" smtClean="0"/>
            </a:br>
            <a:r>
              <a:rPr lang="en-US" dirty="0" smtClean="0"/>
              <a:t/>
            </a:r>
            <a:br>
              <a:rPr lang="en-US" dirty="0" smtClean="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0900" y="838200"/>
            <a:ext cx="2362200" cy="3367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79217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810000"/>
            <a:ext cx="7391400" cy="2585323"/>
          </a:xfrm>
          <a:prstGeom prst="rect">
            <a:avLst/>
          </a:prstGeom>
          <a:noFill/>
        </p:spPr>
        <p:txBody>
          <a:bodyPr wrap="square" rtlCol="0">
            <a:spAutoFit/>
          </a:bodyPr>
          <a:lstStyle/>
          <a:p>
            <a:r>
              <a:rPr lang="en-US" dirty="0" smtClean="0"/>
              <a:t>Francis Scott Key Fitzgerald was born in St. Paul, Minnesota on September 24, 1896.  His family lived in a building called the San Mateo Flats in a neighborhood that did not have electricity until 1911.  </a:t>
            </a:r>
          </a:p>
          <a:p>
            <a:endParaRPr lang="en-US" dirty="0"/>
          </a:p>
          <a:p>
            <a:r>
              <a:rPr lang="en-US" dirty="0" smtClean="0"/>
              <a:t>Two </a:t>
            </a:r>
            <a:r>
              <a:rPr lang="en-US" dirty="0"/>
              <a:t>sisters, ages one and three, had died from influenza shortly before his birth. Probably because of this, his </a:t>
            </a:r>
            <a:r>
              <a:rPr lang="en-US" dirty="0" smtClean="0"/>
              <a:t>mother became </a:t>
            </a:r>
            <a:r>
              <a:rPr lang="en-US" dirty="0"/>
              <a:t>overly </a:t>
            </a:r>
            <a:r>
              <a:rPr lang="en-US" dirty="0" smtClean="0"/>
              <a:t>protective.  </a:t>
            </a:r>
          </a:p>
          <a:p>
            <a:endParaRPr lang="en-US" dirty="0"/>
          </a:p>
          <a:p>
            <a:r>
              <a:rPr lang="en-US" dirty="0" smtClean="0"/>
              <a:t>Five years later, Fitzgerald’s sister, Annabelle, was born.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819365"/>
            <a:ext cx="2833568" cy="2220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599" y="876852"/>
            <a:ext cx="1850757" cy="2247348"/>
          </a:xfrm>
          <a:prstGeom prst="rect">
            <a:avLst/>
          </a:prstGeom>
        </p:spPr>
      </p:pic>
    </p:spTree>
    <p:extLst>
      <p:ext uri="{BB962C8B-B14F-4D97-AF65-F5344CB8AC3E}">
        <p14:creationId xmlns:p14="http://schemas.microsoft.com/office/powerpoint/2010/main" val="23791302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105400"/>
            <a:ext cx="7772400" cy="923330"/>
          </a:xfrm>
          <a:prstGeom prst="rect">
            <a:avLst/>
          </a:prstGeom>
          <a:noFill/>
        </p:spPr>
        <p:txBody>
          <a:bodyPr wrap="square" rtlCol="0">
            <a:spAutoFit/>
          </a:bodyPr>
          <a:lstStyle/>
          <a:p>
            <a:r>
              <a:rPr lang="en-US" dirty="0" smtClean="0"/>
              <a:t>His parents, although poor, had some social status. Fitzgerald was named after his second cousin, Francis Scott Key, the author of “The Star-Spangled Banner.”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1524000"/>
            <a:ext cx="2590800" cy="17621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066800"/>
            <a:ext cx="2494600" cy="3047590"/>
          </a:xfrm>
          <a:prstGeom prst="rect">
            <a:avLst/>
          </a:prstGeom>
        </p:spPr>
      </p:pic>
    </p:spTree>
    <p:extLst>
      <p:ext uri="{BB962C8B-B14F-4D97-AF65-F5344CB8AC3E}">
        <p14:creationId xmlns:p14="http://schemas.microsoft.com/office/powerpoint/2010/main" val="5733544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7422" y="762000"/>
            <a:ext cx="3175000" cy="4229100"/>
          </a:xfrm>
          <a:prstGeom prst="rect">
            <a:avLst/>
          </a:prstGeom>
        </p:spPr>
      </p:pic>
      <p:sp>
        <p:nvSpPr>
          <p:cNvPr id="6" name="TextBox 5"/>
          <p:cNvSpPr txBox="1"/>
          <p:nvPr/>
        </p:nvSpPr>
        <p:spPr>
          <a:xfrm>
            <a:off x="609600" y="2667000"/>
            <a:ext cx="3962400" cy="2585323"/>
          </a:xfrm>
          <a:prstGeom prst="rect">
            <a:avLst/>
          </a:prstGeom>
          <a:noFill/>
        </p:spPr>
        <p:txBody>
          <a:bodyPr wrap="square" rtlCol="0">
            <a:spAutoFit/>
          </a:bodyPr>
          <a:lstStyle/>
          <a:p>
            <a:r>
              <a:rPr lang="en-US" dirty="0" smtClean="0"/>
              <a:t>Fitzgerald grew up in a family of declining and precarious fortune.  </a:t>
            </a:r>
          </a:p>
          <a:p>
            <a:endParaRPr lang="en-US" dirty="0"/>
          </a:p>
          <a:p>
            <a:r>
              <a:rPr lang="en-US" dirty="0" smtClean="0"/>
              <a:t>His father, Edward, failed as a manufacturer of wicker furniture in St. Paul.  He became a salesman for Proctor &amp; Gamble, but was dismissed in 1908 when Fitzgerald was twelve years old.  </a:t>
            </a:r>
          </a:p>
        </p:txBody>
      </p:sp>
      <p:sp>
        <p:nvSpPr>
          <p:cNvPr id="7" name="TextBox 6"/>
          <p:cNvSpPr txBox="1"/>
          <p:nvPr/>
        </p:nvSpPr>
        <p:spPr>
          <a:xfrm>
            <a:off x="609600" y="5315634"/>
            <a:ext cx="7620000" cy="1200329"/>
          </a:xfrm>
          <a:prstGeom prst="rect">
            <a:avLst/>
          </a:prstGeom>
          <a:noFill/>
        </p:spPr>
        <p:txBody>
          <a:bodyPr wrap="square" rtlCol="0">
            <a:spAutoFit/>
          </a:bodyPr>
          <a:lstStyle/>
          <a:p>
            <a:r>
              <a:rPr lang="en-US" dirty="0" smtClean="0"/>
              <a:t>Fitzgerald’s mother, Mollie, helped support the family with her inheritance.  They moved to an apartment in this brownstone “row house” in St. Paul, Minnesota, in an area called Summit Terrace, a section of the city inhabited by the city’s wealthiest residents.</a:t>
            </a:r>
            <a:endParaRPr lang="en-US" dirty="0"/>
          </a:p>
        </p:txBody>
      </p:sp>
    </p:spTree>
    <p:extLst>
      <p:ext uri="{BB962C8B-B14F-4D97-AF65-F5344CB8AC3E}">
        <p14:creationId xmlns:p14="http://schemas.microsoft.com/office/powerpoint/2010/main" val="12373546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762000"/>
            <a:ext cx="1685925" cy="2714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609600" y="3886200"/>
            <a:ext cx="7772400" cy="2031325"/>
          </a:xfrm>
          <a:prstGeom prst="rect">
            <a:avLst/>
          </a:prstGeom>
          <a:noFill/>
        </p:spPr>
        <p:txBody>
          <a:bodyPr wrap="square" rtlCol="0">
            <a:spAutoFit/>
          </a:bodyPr>
          <a:lstStyle/>
          <a:p>
            <a:r>
              <a:rPr lang="en-US" dirty="0" smtClean="0"/>
              <a:t>While his family was not prosperous, Fitzgerald’s mother nurtured social ambitions in her only son.  An elderly aunt helped finance his tuition at a private Catholic boarding school in New Jersey called The Newman School and then, in 1913, at Princeton University.   </a:t>
            </a:r>
          </a:p>
          <a:p>
            <a:endParaRPr lang="en-US" dirty="0"/>
          </a:p>
          <a:p>
            <a:r>
              <a:rPr lang="en-US" dirty="0" smtClean="0"/>
              <a:t>At the time, Princeton University was viewed as a training ground for the American upper class.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776287"/>
            <a:ext cx="1914525" cy="2381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106943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124357"/>
            <a:ext cx="1809750" cy="2524125"/>
          </a:xfrm>
          <a:prstGeom prst="rect">
            <a:avLst/>
          </a:prstGeom>
          <a:ln>
            <a:noFill/>
          </a:ln>
          <a:effectLst>
            <a:softEdge rad="112500"/>
          </a:effectLst>
        </p:spPr>
      </p:pic>
      <p:sp>
        <p:nvSpPr>
          <p:cNvPr id="5" name="TextBox 4"/>
          <p:cNvSpPr txBox="1"/>
          <p:nvPr/>
        </p:nvSpPr>
        <p:spPr>
          <a:xfrm>
            <a:off x="653039" y="4953000"/>
            <a:ext cx="7957559" cy="1200329"/>
          </a:xfrm>
          <a:prstGeom prst="rect">
            <a:avLst/>
          </a:prstGeom>
          <a:noFill/>
        </p:spPr>
        <p:txBody>
          <a:bodyPr wrap="square" rtlCol="0">
            <a:spAutoFit/>
          </a:bodyPr>
          <a:lstStyle/>
          <a:p>
            <a:r>
              <a:rPr lang="en-US" dirty="0" smtClean="0"/>
              <a:t>While his grades were low, he excelled in his writings for the Princeton Triangle Club Dramatic Society and the </a:t>
            </a:r>
            <a:r>
              <a:rPr lang="en-US" i="1" dirty="0" smtClean="0"/>
              <a:t>Princeton Tiger</a:t>
            </a:r>
            <a:r>
              <a:rPr lang="en-US" dirty="0" smtClean="0"/>
              <a:t>.  Fitzgerald’s writing from that time shows that he was self-conscious about the differences between himself and his wealthy classmates.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9" y="457200"/>
            <a:ext cx="3733800" cy="319128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2266950"/>
            <a:ext cx="2628900" cy="2409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653038" y="4029670"/>
            <a:ext cx="5214362" cy="923330"/>
          </a:xfrm>
          <a:prstGeom prst="rect">
            <a:avLst/>
          </a:prstGeom>
          <a:noFill/>
        </p:spPr>
        <p:txBody>
          <a:bodyPr wrap="square" rtlCol="0">
            <a:spAutoFit/>
          </a:bodyPr>
          <a:lstStyle/>
          <a:p>
            <a:r>
              <a:rPr lang="en-US" dirty="0" smtClean="0"/>
              <a:t>Coming from a background of “financial anxiety,” while at Princeton, Fitzgerald developed a fascination with the very rich.</a:t>
            </a:r>
            <a:endParaRPr lang="en-US" dirty="0"/>
          </a:p>
        </p:txBody>
      </p:sp>
    </p:spTree>
    <p:extLst>
      <p:ext uri="{BB962C8B-B14F-4D97-AF65-F5344CB8AC3E}">
        <p14:creationId xmlns:p14="http://schemas.microsoft.com/office/powerpoint/2010/main" val="41216484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1587" y="609600"/>
            <a:ext cx="7772400" cy="6186309"/>
          </a:xfrm>
          <a:prstGeom prst="rect">
            <a:avLst/>
          </a:prstGeom>
          <a:noFill/>
        </p:spPr>
        <p:txBody>
          <a:bodyPr wrap="square" rtlCol="0">
            <a:spAutoFit/>
          </a:bodyPr>
          <a:lstStyle/>
          <a:p>
            <a:r>
              <a:rPr lang="en-US" dirty="0" smtClean="0"/>
              <a:t>In 1917, during his third year at Princeton, Fitzgerald left school in order to enlist in the United States Army.  After passing a special examination, he was commissioned a Second </a:t>
            </a:r>
            <a:r>
              <a:rPr lang="en-US" dirty="0"/>
              <a:t>L</a:t>
            </a:r>
            <a:r>
              <a:rPr lang="en-US" dirty="0" smtClean="0"/>
              <a:t>ieutenant in the infantry.  </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r>
              <a:rPr lang="en-US" dirty="0" smtClean="0"/>
              <a:t/>
            </a:r>
            <a:br>
              <a:rPr lang="en-US" dirty="0" smtClean="0"/>
            </a:br>
            <a:r>
              <a:rPr lang="en-US" dirty="0" smtClean="0"/>
              <a:t>Afraid that he might die in the war, Fitzgerald quickly finished a novel he had been working on called </a:t>
            </a:r>
            <a:r>
              <a:rPr lang="en-US" i="1" dirty="0" smtClean="0"/>
              <a:t>The Romantic Egoist</a:t>
            </a:r>
            <a:r>
              <a:rPr lang="en-US" dirty="0" smtClean="0"/>
              <a:t>.  While he received a rejection letter from Charles Scribner’s Sons Publishing Co., the novel’s originality was praised.  He was encouraged to resubmit the novel after revision.</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981200"/>
            <a:ext cx="1762125" cy="2590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590800"/>
            <a:ext cx="1009650" cy="1752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7535833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8708" y="3352800"/>
            <a:ext cx="8001000" cy="2862322"/>
          </a:xfrm>
          <a:prstGeom prst="rect">
            <a:avLst/>
          </a:prstGeom>
        </p:spPr>
        <p:txBody>
          <a:bodyPr wrap="square">
            <a:spAutoFit/>
          </a:bodyPr>
          <a:lstStyle/>
          <a:p>
            <a:r>
              <a:rPr lang="en-US" dirty="0" smtClean="0"/>
              <a:t>In June 1918, while stationed at Camp Sheridan, near Montgomery, Alabama, twenty-one year old Fitzgerald met and fell madly in love with eighteen-year-old Zelda Sayre.  She was a local debutante, the youngest daughter of an Alabama Supreme Court Judge. </a:t>
            </a:r>
          </a:p>
          <a:p>
            <a:endParaRPr lang="en-US" dirty="0" smtClean="0"/>
          </a:p>
          <a:p>
            <a:r>
              <a:rPr lang="en-US" dirty="0" smtClean="0"/>
              <a:t>Their romance intensified Fitzgerald’s desire to achieve success with his novel, but after revision, it was rejected a 2</a:t>
            </a:r>
            <a:r>
              <a:rPr lang="en-US" baseline="30000" dirty="0" smtClean="0"/>
              <a:t>nd</a:t>
            </a:r>
            <a:r>
              <a:rPr lang="en-US" dirty="0" smtClean="0"/>
              <a:t> time.</a:t>
            </a:r>
          </a:p>
          <a:p>
            <a:endParaRPr lang="en-US" dirty="0" smtClean="0"/>
          </a:p>
          <a:p>
            <a:r>
              <a:rPr lang="en-US" dirty="0" smtClean="0"/>
              <a:t>Fitzgerald had just completed his officer training and was about to embark for France when the Armistice was signed.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381000"/>
            <a:ext cx="1998771" cy="264452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773573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848600" cy="1200329"/>
          </a:xfrm>
          <a:prstGeom prst="rect">
            <a:avLst/>
          </a:prstGeom>
          <a:noFill/>
        </p:spPr>
        <p:txBody>
          <a:bodyPr wrap="square" rtlCol="0">
            <a:spAutoFit/>
          </a:bodyPr>
          <a:lstStyle/>
          <a:p>
            <a:r>
              <a:rPr lang="en-US" dirty="0" smtClean="0"/>
              <a:t>After being discharged from the Army in 1919, Fitzgerald went to New York to seek his fortune so that he could marry Zelda.  By day, he worked in an advertising agency, and by night, he wrote stories, submitting them to magazines.  For his efforts, he collected nothing but rejection slips.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331" y="2362200"/>
            <a:ext cx="2619375"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914400" y="5029200"/>
            <a:ext cx="7467600" cy="1200329"/>
          </a:xfrm>
          <a:prstGeom prst="rect">
            <a:avLst/>
          </a:prstGeom>
          <a:noFill/>
        </p:spPr>
        <p:txBody>
          <a:bodyPr wrap="square" rtlCol="0">
            <a:spAutoFit/>
          </a:bodyPr>
          <a:lstStyle/>
          <a:p>
            <a:r>
              <a:rPr lang="en-US" dirty="0" smtClean="0"/>
              <a:t>While Fitzgerald was failing financially as a writer, Zelda broke their engagement.  She was unwilling to live on his small salary in the advertisement business.  Fitzgerald returned to his parents’ house in St. Paul to rewrite his novel, changing the title to </a:t>
            </a:r>
            <a:r>
              <a:rPr lang="en-US" i="1" dirty="0" smtClean="0"/>
              <a:t>This Side of Paradise.</a:t>
            </a:r>
            <a:endParaRPr lang="en-US" i="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209800"/>
            <a:ext cx="1914525" cy="23907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3123" y="2047875"/>
            <a:ext cx="1790700" cy="2552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5862985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rmal">
  <a:themeElements>
    <a:clrScheme name="Formal">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fontScheme name="Formal">
      <a:majorFont>
        <a:latin typeface="Garamond"/>
        <a:ea typeface=""/>
        <a:cs typeface=""/>
        <a:font script="Jpan" typeface="ヒラギノ明朝 Pro W3"/>
        <a:font script="Hans" typeface="宋体"/>
        <a:font script="Hant" typeface="新細明體"/>
      </a:majorFont>
      <a:minorFont>
        <a:latin typeface="Garamond"/>
        <a:ea typeface=""/>
        <a:cs typeface=""/>
        <a:font script="Jpan" typeface="ヒラギノ明朝 Pro W3"/>
        <a:font script="Hans" typeface="宋体"/>
        <a:font script="Hant" typeface="新細明體"/>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Formal.thmx</Template>
  <TotalTime>2718</TotalTime>
  <Words>1608</Words>
  <Application>Microsoft Macintosh PowerPoint</Application>
  <PresentationFormat>On-screen Show (4:3)</PresentationFormat>
  <Paragraphs>83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Formal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Andrew Murdock</cp:lastModifiedBy>
  <cp:revision>99</cp:revision>
  <dcterms:created xsi:type="dcterms:W3CDTF">2012-02-19T04:09:46Z</dcterms:created>
  <dcterms:modified xsi:type="dcterms:W3CDTF">2015-09-29T19:50:02Z</dcterms:modified>
</cp:coreProperties>
</file>