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67" r:id="rId4"/>
    <p:sldId id="266" r:id="rId5"/>
    <p:sldId id="268"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45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2505562-B846-B849-AC56-05CC68E34B8C}" type="datetimeFigureOut">
              <a:rPr lang="en-US" smtClean="0"/>
              <a:t>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86243-1B6C-1F44-BBE8-BA72A44B9D3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05562-B846-B849-AC56-05CC68E34B8C}" type="datetimeFigureOut">
              <a:rPr lang="en-US" smtClean="0"/>
              <a:t>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05562-B846-B849-AC56-05CC68E34B8C}" type="datetimeFigureOut">
              <a:rPr lang="en-US" smtClean="0"/>
              <a:t>4/20/18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05562-B846-B849-AC56-05CC68E34B8C}" type="datetimeFigureOut">
              <a:rPr lang="en-US" smtClean="0"/>
              <a:t>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505562-B846-B849-AC56-05CC68E34B8C}" type="datetimeFigureOut">
              <a:rPr lang="en-US" smtClean="0"/>
              <a:t>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86243-1B6C-1F44-BBE8-BA72A44B9D3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505562-B846-B849-AC56-05CC68E34B8C}" type="datetimeFigureOut">
              <a:rPr lang="en-US" smtClean="0"/>
              <a:t>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505562-B846-B849-AC56-05CC68E34B8C}" type="datetimeFigureOut">
              <a:rPr lang="en-US" smtClean="0"/>
              <a:t>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505562-B846-B849-AC56-05CC68E34B8C}" type="datetimeFigureOut">
              <a:rPr lang="en-US" smtClean="0"/>
              <a:t>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05562-B846-B849-AC56-05CC68E34B8C}" type="datetimeFigureOut">
              <a:rPr lang="en-US" smtClean="0"/>
              <a:t>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86243-1B6C-1F44-BBE8-BA72A44B9D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505562-B846-B849-AC56-05CC68E34B8C}" type="datetimeFigureOut">
              <a:rPr lang="en-US" smtClean="0"/>
              <a:t>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86243-1B6C-1F44-BBE8-BA72A44B9D3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2505562-B846-B849-AC56-05CC68E34B8C}" type="datetimeFigureOut">
              <a:rPr lang="en-US" smtClean="0"/>
              <a:t>4/20/18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AF86243-1B6C-1F44-BBE8-BA72A44B9D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2505562-B846-B849-AC56-05CC68E34B8C}" type="datetimeFigureOut">
              <a:rPr lang="en-US" smtClean="0"/>
              <a:t>4/20/18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AF86243-1B6C-1F44-BBE8-BA72A44B9D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4198"/>
            <a:ext cx="8077200" cy="1295001"/>
          </a:xfrm>
        </p:spPr>
        <p:txBody>
          <a:bodyPr/>
          <a:lstStyle/>
          <a:p>
            <a:pPr algn="ctr"/>
            <a:r>
              <a:rPr lang="en-US" dirty="0" smtClean="0"/>
              <a:t>Tenets of Puritanism</a:t>
            </a:r>
            <a:endParaRPr lang="en-US" dirty="0"/>
          </a:p>
        </p:txBody>
      </p:sp>
      <p:pic>
        <p:nvPicPr>
          <p:cNvPr id="4" name="Picture 3" descr="thanksgiving-paint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882" y="523341"/>
            <a:ext cx="4245443" cy="2832507"/>
          </a:xfrm>
          <a:prstGeom prst="rect">
            <a:avLst/>
          </a:prstGeom>
        </p:spPr>
      </p:pic>
      <p:pic>
        <p:nvPicPr>
          <p:cNvPr id="5" name="Picture 4" descr="kingjam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3634" y="654487"/>
            <a:ext cx="1711388" cy="2580810"/>
          </a:xfrm>
          <a:prstGeom prst="rect">
            <a:avLst/>
          </a:prstGeom>
        </p:spPr>
      </p:pic>
    </p:spTree>
    <p:extLst>
      <p:ext uri="{BB962C8B-B14F-4D97-AF65-F5344CB8AC3E}">
        <p14:creationId xmlns:p14="http://schemas.microsoft.com/office/powerpoint/2010/main" val="4651322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Predestination</a:t>
            </a:r>
            <a:r>
              <a:rPr lang="en-US" dirty="0"/>
              <a:t> </a:t>
            </a:r>
          </a:p>
        </p:txBody>
      </p:sp>
      <p:sp>
        <p:nvSpPr>
          <p:cNvPr id="3" name="Content Placeholder 2"/>
          <p:cNvSpPr>
            <a:spLocks noGrp="1"/>
          </p:cNvSpPr>
          <p:nvPr>
            <p:ph idx="1"/>
          </p:nvPr>
        </p:nvSpPr>
        <p:spPr/>
        <p:txBody>
          <a:bodyPr/>
          <a:lstStyle/>
          <a:p>
            <a:pPr algn="just"/>
            <a:r>
              <a:rPr lang="en-US" dirty="0" smtClean="0"/>
              <a:t>God chooses who will be damned and who will not. God’s plan cannot be altered by human actions, and the Puritans have no certainty about God’s plan for them. </a:t>
            </a:r>
          </a:p>
          <a:p>
            <a:pPr algn="just"/>
            <a:endParaRPr lang="en-US" dirty="0"/>
          </a:p>
        </p:txBody>
      </p:sp>
    </p:spTree>
    <p:extLst>
      <p:ext uri="{BB962C8B-B14F-4D97-AF65-F5344CB8AC3E}">
        <p14:creationId xmlns:p14="http://schemas.microsoft.com/office/powerpoint/2010/main" val="38631649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Theocratic Government</a:t>
            </a:r>
            <a:r>
              <a:rPr lang="en-US" dirty="0"/>
              <a:t> </a:t>
            </a:r>
          </a:p>
        </p:txBody>
      </p:sp>
      <p:sp>
        <p:nvSpPr>
          <p:cNvPr id="3" name="Content Placeholder 2"/>
          <p:cNvSpPr>
            <a:spLocks noGrp="1"/>
          </p:cNvSpPr>
          <p:nvPr>
            <p:ph idx="1"/>
          </p:nvPr>
        </p:nvSpPr>
        <p:spPr/>
        <p:txBody>
          <a:bodyPr/>
          <a:lstStyle/>
          <a:p>
            <a:r>
              <a:rPr lang="en-US" dirty="0"/>
              <a:t>The government of Salem and other Puritan communities is controlled and made up of ministers and church members.  The church and the civil government are the same. This form of government is called </a:t>
            </a:r>
            <a:r>
              <a:rPr lang="en-US" i="1" dirty="0" smtClean="0"/>
              <a:t>theocracy</a:t>
            </a:r>
            <a:r>
              <a:rPr lang="en-US" dirty="0"/>
              <a:t>.</a:t>
            </a:r>
          </a:p>
          <a:p>
            <a:endParaRPr lang="en-US" dirty="0"/>
          </a:p>
        </p:txBody>
      </p:sp>
    </p:spTree>
    <p:extLst>
      <p:ext uri="{BB962C8B-B14F-4D97-AF65-F5344CB8AC3E}">
        <p14:creationId xmlns:p14="http://schemas.microsoft.com/office/powerpoint/2010/main" val="1335303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Work Ethic</a:t>
            </a:r>
            <a:r>
              <a:rPr lang="en-US" dirty="0"/>
              <a:t> </a:t>
            </a:r>
          </a:p>
        </p:txBody>
      </p:sp>
      <p:sp>
        <p:nvSpPr>
          <p:cNvPr id="3" name="Content Placeholder 2"/>
          <p:cNvSpPr>
            <a:spLocks noGrp="1"/>
          </p:cNvSpPr>
          <p:nvPr>
            <p:ph idx="1"/>
          </p:nvPr>
        </p:nvSpPr>
        <p:spPr/>
        <p:txBody>
          <a:bodyPr/>
          <a:lstStyle/>
          <a:p>
            <a:pPr algn="just"/>
            <a:r>
              <a:rPr lang="en-US" dirty="0"/>
              <a:t>Part of God’s punishment for Adam’s disobedience was to make humans work “by the sweat of their brow” in order to provide life’s basic necessities. </a:t>
            </a:r>
            <a:r>
              <a:rPr lang="en-US" dirty="0" smtClean="0"/>
              <a:t>Puritans </a:t>
            </a:r>
            <a:r>
              <a:rPr lang="en-US" dirty="0"/>
              <a:t>also believed that only hard work brings </a:t>
            </a:r>
            <a:r>
              <a:rPr lang="en-US" dirty="0" smtClean="0"/>
              <a:t>success. This is often referred to as the </a:t>
            </a:r>
            <a:r>
              <a:rPr lang="en-US" i="1" dirty="0" smtClean="0"/>
              <a:t>Protestant Work Ethic.</a:t>
            </a:r>
            <a:endParaRPr lang="en-US" i="1" dirty="0"/>
          </a:p>
        </p:txBody>
      </p:sp>
    </p:spTree>
    <p:extLst>
      <p:ext uri="{BB962C8B-B14F-4D97-AF65-F5344CB8AC3E}">
        <p14:creationId xmlns:p14="http://schemas.microsoft.com/office/powerpoint/2010/main" val="7233333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Education</a:t>
            </a:r>
            <a:r>
              <a:rPr lang="en-US" dirty="0"/>
              <a:t> </a:t>
            </a:r>
          </a:p>
        </p:txBody>
      </p:sp>
      <p:sp>
        <p:nvSpPr>
          <p:cNvPr id="3" name="Content Placeholder 2"/>
          <p:cNvSpPr>
            <a:spLocks noGrp="1"/>
          </p:cNvSpPr>
          <p:nvPr>
            <p:ph idx="1"/>
          </p:nvPr>
        </p:nvSpPr>
        <p:spPr/>
        <p:txBody>
          <a:bodyPr/>
          <a:lstStyle/>
          <a:p>
            <a:pPr algn="just"/>
            <a:r>
              <a:rPr lang="en-US" dirty="0"/>
              <a:t>Puritans revered education, and school attendance was compulsory. They believed knowledge to be the best weapon against “that old deluder, Satan.” </a:t>
            </a:r>
            <a:r>
              <a:rPr lang="en-US" dirty="0" smtClean="0"/>
              <a:t>To </a:t>
            </a:r>
            <a:r>
              <a:rPr lang="en-US" dirty="0"/>
              <a:t>that end, Harvard University was established by the Puritans in 1636.</a:t>
            </a:r>
          </a:p>
          <a:p>
            <a:pPr algn="just"/>
            <a:endParaRPr lang="en-US" dirty="0"/>
          </a:p>
        </p:txBody>
      </p:sp>
    </p:spTree>
    <p:extLst>
      <p:ext uri="{BB962C8B-B14F-4D97-AF65-F5344CB8AC3E}">
        <p14:creationId xmlns:p14="http://schemas.microsoft.com/office/powerpoint/2010/main" val="29096485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were the Puritans?</a:t>
            </a:r>
            <a:endParaRPr lang="en-US" dirty="0"/>
          </a:p>
        </p:txBody>
      </p:sp>
      <p:sp>
        <p:nvSpPr>
          <p:cNvPr id="3" name="Content Placeholder 2"/>
          <p:cNvSpPr>
            <a:spLocks noGrp="1"/>
          </p:cNvSpPr>
          <p:nvPr>
            <p:ph idx="1"/>
          </p:nvPr>
        </p:nvSpPr>
        <p:spPr/>
        <p:txBody>
          <a:bodyPr>
            <a:normAutofit/>
          </a:bodyPr>
          <a:lstStyle/>
          <a:p>
            <a:pPr marL="633222" indent="-514350" algn="just">
              <a:buFont typeface="+mj-lt"/>
              <a:buAutoNum type="alphaUcPeriod"/>
            </a:pPr>
            <a:r>
              <a:rPr lang="en-US" dirty="0"/>
              <a:t>The Puritans were a group of Protestants (Christians) who fled England in the early 1600s because of persecution for their religious beliefs. </a:t>
            </a:r>
            <a:r>
              <a:rPr lang="en-US" dirty="0" smtClean="0"/>
              <a:t>One </a:t>
            </a:r>
            <a:r>
              <a:rPr lang="en-US" dirty="0"/>
              <a:t>faction of Puritans wanted to “purify” the Church of England by simplifying the services and abolishing the presence of statues and stained-glass windows in church structures. </a:t>
            </a:r>
          </a:p>
        </p:txBody>
      </p:sp>
    </p:spTree>
    <p:extLst>
      <p:ext uri="{BB962C8B-B14F-4D97-AF65-F5344CB8AC3E}">
        <p14:creationId xmlns:p14="http://schemas.microsoft.com/office/powerpoint/2010/main" val="30083986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were the Puritans</a:t>
            </a:r>
            <a:r>
              <a:rPr lang="en-US" dirty="0" smtClean="0"/>
              <a:t>? </a:t>
            </a:r>
            <a:endParaRPr lang="en-US" dirty="0"/>
          </a:p>
        </p:txBody>
      </p:sp>
      <p:sp>
        <p:nvSpPr>
          <p:cNvPr id="3" name="Content Placeholder 2"/>
          <p:cNvSpPr>
            <a:spLocks noGrp="1"/>
          </p:cNvSpPr>
          <p:nvPr>
            <p:ph idx="1"/>
          </p:nvPr>
        </p:nvSpPr>
        <p:spPr/>
        <p:txBody>
          <a:bodyPr>
            <a:normAutofit/>
          </a:bodyPr>
          <a:lstStyle/>
          <a:p>
            <a:pPr marL="633222" indent="-514350" algn="just">
              <a:buFont typeface="+mj-lt"/>
              <a:buAutoNum type="alphaUcPeriod" startAt="2"/>
            </a:pPr>
            <a:r>
              <a:rPr lang="en-US" dirty="0" smtClean="0"/>
              <a:t>The </a:t>
            </a:r>
            <a:r>
              <a:rPr lang="en-US" dirty="0"/>
              <a:t>other faction of Puritans, the separatists, viewed the practices of the church as beyond modification and sought to separate from it to begin anew. </a:t>
            </a:r>
            <a:r>
              <a:rPr lang="en-US" dirty="0" smtClean="0"/>
              <a:t>The </a:t>
            </a:r>
            <a:r>
              <a:rPr lang="en-US" dirty="0"/>
              <a:t>Puritans who established the Massachusetts Bay Colony in 1628 were </a:t>
            </a:r>
            <a:r>
              <a:rPr lang="en-US" dirty="0" smtClean="0"/>
              <a:t>non-separatists </a:t>
            </a:r>
            <a:r>
              <a:rPr lang="en-US" dirty="0"/>
              <a:t>who hoped to purify the church.</a:t>
            </a:r>
          </a:p>
          <a:p>
            <a:endParaRPr lang="en-US" dirty="0"/>
          </a:p>
        </p:txBody>
      </p:sp>
    </p:spTree>
    <p:extLst>
      <p:ext uri="{BB962C8B-B14F-4D97-AF65-F5344CB8AC3E}">
        <p14:creationId xmlns:p14="http://schemas.microsoft.com/office/powerpoint/2010/main" val="10157921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r>
              <a:rPr lang="en-US" dirty="0" smtClean="0">
                <a:solidFill>
                  <a:schemeClr val="bg1"/>
                </a:solidFill>
              </a:rPr>
              <a:t>tenet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a:t>ten·et</a:t>
            </a:r>
            <a:endParaRPr lang="en-US" b="1" dirty="0"/>
          </a:p>
          <a:p>
            <a:r>
              <a:rPr lang="en-US" dirty="0"/>
              <a:t>ˈ</a:t>
            </a:r>
            <a:r>
              <a:rPr lang="en-US" dirty="0" err="1"/>
              <a:t>tenət</a:t>
            </a:r>
            <a:r>
              <a:rPr lang="en-US" dirty="0"/>
              <a:t>/</a:t>
            </a:r>
          </a:p>
          <a:p>
            <a:r>
              <a:rPr lang="en-US" i="1" dirty="0"/>
              <a:t>noun</a:t>
            </a:r>
            <a:endParaRPr lang="en-US" dirty="0"/>
          </a:p>
          <a:p>
            <a:r>
              <a:rPr lang="en-US" dirty="0"/>
              <a:t>noun: </a:t>
            </a:r>
            <a:r>
              <a:rPr lang="en-US" b="1" dirty="0"/>
              <a:t>tenet</a:t>
            </a:r>
            <a:r>
              <a:rPr lang="en-US" dirty="0"/>
              <a:t>; plural noun: </a:t>
            </a:r>
            <a:r>
              <a:rPr lang="en-US" b="1" dirty="0"/>
              <a:t>tenets</a:t>
            </a:r>
            <a:endParaRPr lang="en-US" dirty="0"/>
          </a:p>
          <a:p>
            <a:r>
              <a:rPr lang="en-US" dirty="0"/>
              <a:t>a principle or belief, especially one of the main principles of a religion or philosophy.</a:t>
            </a:r>
          </a:p>
          <a:p>
            <a:r>
              <a:rPr lang="en-US" dirty="0" smtClean="0"/>
              <a:t>“Bernie Sanders believes </a:t>
            </a:r>
            <a:r>
              <a:rPr lang="en-US" dirty="0" smtClean="0"/>
              <a:t>in </a:t>
            </a:r>
            <a:r>
              <a:rPr lang="en-US" dirty="0" smtClean="0"/>
              <a:t>the </a:t>
            </a:r>
            <a:r>
              <a:rPr lang="en-US" dirty="0"/>
              <a:t>tenets of </a:t>
            </a:r>
            <a:r>
              <a:rPr lang="en-US" dirty="0" smtClean="0"/>
              <a:t>democratic socialism.</a:t>
            </a:r>
            <a:r>
              <a:rPr lang="en-US" dirty="0" smtClean="0"/>
              <a:t>”</a:t>
            </a:r>
            <a:endParaRPr lang="en-US" dirty="0"/>
          </a:p>
          <a:p>
            <a:pPr algn="just"/>
            <a:r>
              <a:rPr lang="en-US" dirty="0"/>
              <a:t>synonyms</a:t>
            </a:r>
            <a:r>
              <a:rPr lang="en-US" dirty="0" smtClean="0"/>
              <a:t>: </a:t>
            </a:r>
            <a:r>
              <a:rPr lang="en-US" dirty="0" smtClean="0">
                <a:solidFill>
                  <a:srgbClr val="0000FF"/>
                </a:solidFill>
              </a:rPr>
              <a:t>principle</a:t>
            </a:r>
            <a:r>
              <a:rPr lang="en-US" dirty="0">
                <a:solidFill>
                  <a:srgbClr val="0000FF"/>
                </a:solidFill>
              </a:rPr>
              <a:t>, belief, doctrine, precept, creed, credo, article of faith, axiom, dogma, </a:t>
            </a:r>
            <a:r>
              <a:rPr lang="en-US" dirty="0" smtClean="0">
                <a:solidFill>
                  <a:srgbClr val="0000FF"/>
                </a:solidFill>
              </a:rPr>
              <a:t>canon.</a:t>
            </a:r>
            <a:endParaRPr lang="en-US" dirty="0">
              <a:solidFill>
                <a:srgbClr val="0000FF"/>
              </a:solidFill>
            </a:endParaRPr>
          </a:p>
          <a:p>
            <a:endParaRPr lang="en-US" dirty="0"/>
          </a:p>
        </p:txBody>
      </p:sp>
    </p:spTree>
    <p:extLst>
      <p:ext uri="{BB962C8B-B14F-4D97-AF65-F5344CB8AC3E}">
        <p14:creationId xmlns:p14="http://schemas.microsoft.com/office/powerpoint/2010/main" val="28327730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4198"/>
            <a:ext cx="8077200" cy="1295001"/>
          </a:xfrm>
        </p:spPr>
        <p:txBody>
          <a:bodyPr/>
          <a:lstStyle/>
          <a:p>
            <a:pPr algn="ctr"/>
            <a:r>
              <a:rPr lang="en-US" dirty="0" smtClean="0"/>
              <a:t>Tenets of Puritanism</a:t>
            </a:r>
            <a:endParaRPr lang="en-US" dirty="0"/>
          </a:p>
        </p:txBody>
      </p:sp>
      <p:pic>
        <p:nvPicPr>
          <p:cNvPr id="4" name="Picture 3" descr="thanksgiving-paint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882" y="523341"/>
            <a:ext cx="4245443" cy="2832507"/>
          </a:xfrm>
          <a:prstGeom prst="rect">
            <a:avLst/>
          </a:prstGeom>
        </p:spPr>
      </p:pic>
      <p:pic>
        <p:nvPicPr>
          <p:cNvPr id="5" name="Picture 4" descr="kingjam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3634" y="654487"/>
            <a:ext cx="1711388" cy="2580810"/>
          </a:xfrm>
          <a:prstGeom prst="rect">
            <a:avLst/>
          </a:prstGeom>
        </p:spPr>
      </p:pic>
      <p:sp>
        <p:nvSpPr>
          <p:cNvPr id="3" name="TextBox 2"/>
          <p:cNvSpPr txBox="1"/>
          <p:nvPr/>
        </p:nvSpPr>
        <p:spPr>
          <a:xfrm>
            <a:off x="484450" y="5460212"/>
            <a:ext cx="8278550" cy="954107"/>
          </a:xfrm>
          <a:prstGeom prst="rect">
            <a:avLst/>
          </a:prstGeom>
          <a:noFill/>
        </p:spPr>
        <p:txBody>
          <a:bodyPr wrap="square" rtlCol="0">
            <a:spAutoFit/>
          </a:bodyPr>
          <a:lstStyle/>
          <a:p>
            <a:pPr algn="just"/>
            <a:r>
              <a:rPr lang="en-US" sz="2800" b="1" dirty="0" smtClean="0">
                <a:solidFill>
                  <a:schemeClr val="accent1">
                    <a:lumMod val="60000"/>
                    <a:lumOff val="40000"/>
                  </a:schemeClr>
                </a:solidFill>
              </a:rPr>
              <a:t>principles, beliefs, doctrines, precepts, creeds, credos, articles </a:t>
            </a:r>
            <a:r>
              <a:rPr lang="en-US" sz="2800" b="1" dirty="0">
                <a:solidFill>
                  <a:schemeClr val="accent1">
                    <a:lumMod val="60000"/>
                    <a:lumOff val="40000"/>
                  </a:schemeClr>
                </a:solidFill>
              </a:rPr>
              <a:t>of faith, </a:t>
            </a:r>
            <a:r>
              <a:rPr lang="en-US" sz="2800" b="1" dirty="0" smtClean="0">
                <a:solidFill>
                  <a:schemeClr val="accent1">
                    <a:lumMod val="60000"/>
                    <a:lumOff val="40000"/>
                  </a:schemeClr>
                </a:solidFill>
              </a:rPr>
              <a:t>axioms, and dogmas.</a:t>
            </a:r>
            <a:endParaRPr lang="en-US" sz="2800" b="1" dirty="0">
              <a:solidFill>
                <a:schemeClr val="accent1">
                  <a:lumMod val="60000"/>
                  <a:lumOff val="40000"/>
                </a:schemeClr>
              </a:solidFill>
            </a:endParaRPr>
          </a:p>
        </p:txBody>
      </p:sp>
    </p:spTree>
    <p:extLst>
      <p:ext uri="{BB962C8B-B14F-4D97-AF65-F5344CB8AC3E}">
        <p14:creationId xmlns:p14="http://schemas.microsoft.com/office/powerpoint/2010/main" val="3992512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Supremacy of Divine Will</a:t>
            </a:r>
            <a:endParaRPr lang="en-US" i="1" dirty="0"/>
          </a:p>
        </p:txBody>
      </p:sp>
      <p:sp>
        <p:nvSpPr>
          <p:cNvPr id="3" name="Content Placeholder 2"/>
          <p:cNvSpPr>
            <a:spLocks noGrp="1"/>
          </p:cNvSpPr>
          <p:nvPr>
            <p:ph idx="1"/>
          </p:nvPr>
        </p:nvSpPr>
        <p:spPr/>
        <p:txBody>
          <a:bodyPr/>
          <a:lstStyle/>
          <a:p>
            <a:pPr algn="just"/>
            <a:r>
              <a:rPr lang="en-US" dirty="0"/>
              <a:t>All natural phenomena are explained as being the will of </a:t>
            </a:r>
            <a:r>
              <a:rPr lang="en-US" dirty="0" smtClean="0"/>
              <a:t>God. All </a:t>
            </a:r>
            <a:r>
              <a:rPr lang="en-US" i="1" dirty="0"/>
              <a:t>unnatural</a:t>
            </a:r>
            <a:r>
              <a:rPr lang="en-US" dirty="0"/>
              <a:t> occurrences are attributed to witches, who are believed to be agents of the devil.</a:t>
            </a:r>
            <a:endParaRPr lang="en-US" i="1" dirty="0"/>
          </a:p>
          <a:p>
            <a:pPr algn="just"/>
            <a:endParaRPr lang="en-US" dirty="0"/>
          </a:p>
        </p:txBody>
      </p:sp>
    </p:spTree>
    <p:extLst>
      <p:ext uri="{BB962C8B-B14F-4D97-AF65-F5344CB8AC3E}">
        <p14:creationId xmlns:p14="http://schemas.microsoft.com/office/powerpoint/2010/main" val="2198657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Depravity of Man</a:t>
            </a:r>
            <a:r>
              <a:rPr lang="en-US" dirty="0"/>
              <a:t> </a:t>
            </a:r>
          </a:p>
        </p:txBody>
      </p:sp>
      <p:sp>
        <p:nvSpPr>
          <p:cNvPr id="3" name="Content Placeholder 2"/>
          <p:cNvSpPr>
            <a:spLocks noGrp="1"/>
          </p:cNvSpPr>
          <p:nvPr>
            <p:ph idx="1"/>
          </p:nvPr>
        </p:nvSpPr>
        <p:spPr/>
        <p:txBody>
          <a:bodyPr/>
          <a:lstStyle/>
          <a:p>
            <a:pPr algn="just"/>
            <a:r>
              <a:rPr lang="en-US" dirty="0"/>
              <a:t>Because Adam </a:t>
            </a:r>
            <a:r>
              <a:rPr lang="en-US" dirty="0" smtClean="0"/>
              <a:t>and Eve </a:t>
            </a:r>
            <a:r>
              <a:rPr lang="en-US" dirty="0"/>
              <a:t>disobeyed God, all humans are naturally depraved—that </a:t>
            </a:r>
            <a:r>
              <a:rPr lang="en-US" dirty="0" smtClean="0"/>
              <a:t>is, </a:t>
            </a:r>
            <a:r>
              <a:rPr lang="en-US" dirty="0"/>
              <a:t>morally and spiritually </a:t>
            </a:r>
            <a:r>
              <a:rPr lang="en-US" dirty="0" smtClean="0"/>
              <a:t>corrupted. Puritan </a:t>
            </a:r>
            <a:r>
              <a:rPr lang="en-US" dirty="0"/>
              <a:t>ministers depict their congregations as being irretrievably damned and entirely sinful in nature. </a:t>
            </a:r>
          </a:p>
        </p:txBody>
      </p:sp>
    </p:spTree>
    <p:extLst>
      <p:ext uri="{BB962C8B-B14F-4D97-AF65-F5344CB8AC3E}">
        <p14:creationId xmlns:p14="http://schemas.microsoft.com/office/powerpoint/2010/main" val="33595070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Doctrine of the Elect</a:t>
            </a:r>
            <a:r>
              <a:rPr lang="en-US" dirty="0"/>
              <a:t> </a:t>
            </a:r>
          </a:p>
        </p:txBody>
      </p:sp>
      <p:sp>
        <p:nvSpPr>
          <p:cNvPr id="3" name="Content Placeholder 2"/>
          <p:cNvSpPr>
            <a:spLocks noGrp="1"/>
          </p:cNvSpPr>
          <p:nvPr>
            <p:ph idx="1"/>
          </p:nvPr>
        </p:nvSpPr>
        <p:spPr/>
        <p:txBody>
          <a:bodyPr/>
          <a:lstStyle/>
          <a:p>
            <a:r>
              <a:rPr lang="en-US" dirty="0"/>
              <a:t>After Adam sinned, a second covenant was made through the sacrifice of Christ, but only a few, the “elect,” would benefit. Puritans have no way of knowing whether or not they are of the elect.</a:t>
            </a:r>
          </a:p>
          <a:p>
            <a:endParaRPr lang="en-US" dirty="0"/>
          </a:p>
        </p:txBody>
      </p:sp>
    </p:spTree>
    <p:extLst>
      <p:ext uri="{BB962C8B-B14F-4D97-AF65-F5344CB8AC3E}">
        <p14:creationId xmlns:p14="http://schemas.microsoft.com/office/powerpoint/2010/main" val="32095560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Free Grace</a:t>
            </a:r>
            <a:r>
              <a:rPr lang="en-US" dirty="0"/>
              <a:t> </a:t>
            </a:r>
          </a:p>
        </p:txBody>
      </p:sp>
      <p:sp>
        <p:nvSpPr>
          <p:cNvPr id="3" name="Content Placeholder 2"/>
          <p:cNvSpPr>
            <a:spLocks noGrp="1"/>
          </p:cNvSpPr>
          <p:nvPr>
            <p:ph idx="1"/>
          </p:nvPr>
        </p:nvSpPr>
        <p:spPr/>
        <p:txBody>
          <a:bodyPr/>
          <a:lstStyle/>
          <a:p>
            <a:pPr algn="just"/>
            <a:r>
              <a:rPr lang="en-US" dirty="0"/>
              <a:t>Only the elect receive free grace (forgiveness). </a:t>
            </a:r>
            <a:r>
              <a:rPr lang="en-US" dirty="0" smtClean="0"/>
              <a:t>Free </a:t>
            </a:r>
            <a:r>
              <a:rPr lang="en-US" dirty="0"/>
              <a:t>grace cannot be attained by good behavior because the elect are chosen only by God.</a:t>
            </a:r>
          </a:p>
          <a:p>
            <a:pPr algn="just"/>
            <a:endParaRPr lang="en-US" dirty="0"/>
          </a:p>
        </p:txBody>
      </p:sp>
    </p:spTree>
    <p:extLst>
      <p:ext uri="{BB962C8B-B14F-4D97-AF65-F5344CB8AC3E}">
        <p14:creationId xmlns:p14="http://schemas.microsoft.com/office/powerpoint/2010/main" val="22016628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163</TotalTime>
  <Words>530</Words>
  <Application>Microsoft Macintosh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Tenets of Puritanism</vt:lpstr>
      <vt:lpstr>Who were the Puritans?</vt:lpstr>
      <vt:lpstr>Who were the Puritans? </vt:lpstr>
      <vt:lpstr>What is a tenet?</vt:lpstr>
      <vt:lpstr>Tenets of Puritanism</vt:lpstr>
      <vt:lpstr>The Supremacy of Divine Will</vt:lpstr>
      <vt:lpstr>The Depravity of Man </vt:lpstr>
      <vt:lpstr>The Doctrine of the Elect </vt:lpstr>
      <vt:lpstr>Free Grace </vt:lpstr>
      <vt:lpstr>Predestination </vt:lpstr>
      <vt:lpstr>Theocratic Government </vt:lpstr>
      <vt:lpstr>Work Ethic </vt:lpstr>
      <vt:lpstr>Education </vt:lpstr>
    </vt:vector>
  </TitlesOfParts>
  <Company>Windsor Unified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Tenets of Puritanism</dc:title>
  <dc:creator>Andrew Murdock</dc:creator>
  <cp:lastModifiedBy>Andrew Murdock</cp:lastModifiedBy>
  <cp:revision>9</cp:revision>
  <dcterms:created xsi:type="dcterms:W3CDTF">2016-04-07T21:40:38Z</dcterms:created>
  <dcterms:modified xsi:type="dcterms:W3CDTF">2018-04-20T16:58:04Z</dcterms:modified>
</cp:coreProperties>
</file>